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9"/>
  </p:notesMasterIdLst>
  <p:sldIdLst>
    <p:sldId id="285" r:id="rId2"/>
    <p:sldId id="328" r:id="rId3"/>
    <p:sldId id="329" r:id="rId4"/>
    <p:sldId id="332" r:id="rId5"/>
    <p:sldId id="343" r:id="rId6"/>
    <p:sldId id="333" r:id="rId7"/>
    <p:sldId id="335" r:id="rId8"/>
    <p:sldId id="336" r:id="rId9"/>
    <p:sldId id="334" r:id="rId10"/>
    <p:sldId id="337" r:id="rId11"/>
    <p:sldId id="339" r:id="rId12"/>
    <p:sldId id="340" r:id="rId13"/>
    <p:sldId id="341" r:id="rId14"/>
    <p:sldId id="338" r:id="rId15"/>
    <p:sldId id="342" r:id="rId16"/>
    <p:sldId id="331"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7262" autoAdjust="0"/>
  </p:normalViewPr>
  <p:slideViewPr>
    <p:cSldViewPr snapToGrid="0" showGuides="1">
      <p:cViewPr>
        <p:scale>
          <a:sx n="110" d="100"/>
          <a:sy n="110" d="100"/>
        </p:scale>
        <p:origin x="384"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373DF-B084-4219-951C-1DC5DB9F9526}" type="datetimeFigureOut">
              <a:rPr lang="en-US" smtClean="0"/>
              <a:t>9/8/2020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64CA3-001A-4A7F-849A-1014952F9452}" type="slidenum">
              <a:rPr lang="en-US" smtClean="0"/>
              <a:t>‹#›</a:t>
            </a:fld>
            <a:endParaRPr lang="en-US" dirty="0"/>
          </a:p>
        </p:txBody>
      </p:sp>
    </p:spTree>
    <p:extLst>
      <p:ext uri="{BB962C8B-B14F-4D97-AF65-F5344CB8AC3E}">
        <p14:creationId xmlns:p14="http://schemas.microsoft.com/office/powerpoint/2010/main" val="34000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4CA3-001A-4A7F-849A-1014952F9452}" type="slidenum">
              <a:rPr lang="en-US" smtClean="0"/>
              <a:t>3</a:t>
            </a:fld>
            <a:endParaRPr lang="en-US" dirty="0"/>
          </a:p>
        </p:txBody>
      </p:sp>
    </p:spTree>
    <p:extLst>
      <p:ext uri="{BB962C8B-B14F-4D97-AF65-F5344CB8AC3E}">
        <p14:creationId xmlns:p14="http://schemas.microsoft.com/office/powerpoint/2010/main" val="54183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4CA3-001A-4A7F-849A-1014952F9452}" type="slidenum">
              <a:rPr lang="en-US" smtClean="0"/>
              <a:t>13</a:t>
            </a:fld>
            <a:endParaRPr lang="en-US" dirty="0"/>
          </a:p>
        </p:txBody>
      </p:sp>
    </p:spTree>
    <p:extLst>
      <p:ext uri="{BB962C8B-B14F-4D97-AF65-F5344CB8AC3E}">
        <p14:creationId xmlns:p14="http://schemas.microsoft.com/office/powerpoint/2010/main" val="339288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4CA3-001A-4A7F-849A-1014952F9452}" type="slidenum">
              <a:rPr lang="en-US" smtClean="0"/>
              <a:t>14</a:t>
            </a:fld>
            <a:endParaRPr lang="en-US" dirty="0"/>
          </a:p>
        </p:txBody>
      </p:sp>
    </p:spTree>
    <p:extLst>
      <p:ext uri="{BB962C8B-B14F-4D97-AF65-F5344CB8AC3E}">
        <p14:creationId xmlns:p14="http://schemas.microsoft.com/office/powerpoint/2010/main" val="69072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64CA3-001A-4A7F-849A-1014952F9452}" type="slidenum">
              <a:rPr lang="en-US" smtClean="0"/>
              <a:t>16</a:t>
            </a:fld>
            <a:endParaRPr lang="en-US" dirty="0"/>
          </a:p>
        </p:txBody>
      </p:sp>
    </p:spTree>
    <p:extLst>
      <p:ext uri="{BB962C8B-B14F-4D97-AF65-F5344CB8AC3E}">
        <p14:creationId xmlns:p14="http://schemas.microsoft.com/office/powerpoint/2010/main" val="6123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66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1755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281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423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031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099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1995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04203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7285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9118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0321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4223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623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4809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7273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362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708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7DE6118-2437-4B30-8E3C-4D2BE6020583}" type="datetimeFigureOut">
              <a:rPr lang="en-US" smtClean="0"/>
              <a:pPr/>
              <a:t>9/8/2020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517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ollegecentral.com/cambridgecollege/"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usiness360.fortefoundation.org/2890/creating-a-career-pl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286" y="239486"/>
            <a:ext cx="8162696" cy="2558143"/>
          </a:xfrm>
        </p:spPr>
        <p:txBody>
          <a:bodyPr>
            <a:normAutofit/>
          </a:bodyPr>
          <a:lstStyle/>
          <a:p>
            <a:pPr algn="ctr"/>
            <a:r>
              <a:rPr lang="en-US" sz="4000" b="1" dirty="0" smtClean="0"/>
              <a:t>Career directions: </a:t>
            </a:r>
            <a:br>
              <a:rPr lang="en-US" sz="4000" b="1" dirty="0" smtClean="0"/>
            </a:br>
            <a:r>
              <a:rPr lang="en-US" sz="3200" b="1" dirty="0" smtClean="0">
                <a:solidFill>
                  <a:srgbClr val="FF0000"/>
                </a:solidFill>
              </a:rPr>
              <a:t>Getting Started with the center for career and professional development</a:t>
            </a:r>
            <a:endParaRPr lang="en-US" sz="3200" b="1" dirty="0">
              <a:solidFill>
                <a:srgbClr val="FF0000"/>
              </a:solidFill>
            </a:endParaRPr>
          </a:p>
        </p:txBody>
      </p:sp>
      <p:sp>
        <p:nvSpPr>
          <p:cNvPr id="3" name="Subtitle 2"/>
          <p:cNvSpPr>
            <a:spLocks noGrp="1"/>
          </p:cNvSpPr>
          <p:nvPr>
            <p:ph type="subTitle" idx="1"/>
          </p:nvPr>
        </p:nvSpPr>
        <p:spPr>
          <a:xfrm>
            <a:off x="489857" y="3106757"/>
            <a:ext cx="8610076" cy="2553814"/>
          </a:xfrm>
        </p:spPr>
        <p:txBody>
          <a:bodyPr>
            <a:normAutofit/>
          </a:bodyPr>
          <a:lstStyle/>
          <a:p>
            <a:endParaRPr lang="en-US" b="1" dirty="0" smtClean="0">
              <a:solidFill>
                <a:schemeClr val="tx1"/>
              </a:solidFill>
            </a:endParaRPr>
          </a:p>
          <a:p>
            <a:r>
              <a:rPr lang="en-US" sz="4000" b="1" i="1" dirty="0" smtClean="0">
                <a:solidFill>
                  <a:schemeClr val="tx1"/>
                </a:solidFill>
              </a:rPr>
              <a:t>Facilitated by Irina Galatskaya</a:t>
            </a:r>
          </a:p>
          <a:p>
            <a:r>
              <a:rPr lang="en-US" sz="2400" b="1" i="1" dirty="0" smtClean="0">
                <a:solidFill>
                  <a:schemeClr val="tx1"/>
                </a:solidFill>
              </a:rPr>
              <a:t>Career Services Manager, Center for Career and Professional Development &amp; Practicum/Internship Faculty</a:t>
            </a:r>
            <a:endParaRPr lang="en-US" sz="2400" b="1" i="1" dirty="0">
              <a:solidFill>
                <a:schemeClr val="tx1"/>
              </a:solidFill>
            </a:endParaRPr>
          </a:p>
        </p:txBody>
      </p:sp>
    </p:spTree>
    <p:extLst>
      <p:ext uri="{BB962C8B-B14F-4D97-AF65-F5344CB8AC3E}">
        <p14:creationId xmlns:p14="http://schemas.microsoft.com/office/powerpoint/2010/main" val="231988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Lateral</a:t>
            </a:r>
            <a:endParaRPr lang="en-US" sz="4000" dirty="0"/>
          </a:p>
        </p:txBody>
      </p:sp>
      <p:sp>
        <p:nvSpPr>
          <p:cNvPr id="3" name="Content Placeholder 2"/>
          <p:cNvSpPr>
            <a:spLocks noGrp="1"/>
          </p:cNvSpPr>
          <p:nvPr>
            <p:ph idx="1"/>
          </p:nvPr>
        </p:nvSpPr>
        <p:spPr>
          <a:xfrm>
            <a:off x="684212" y="657922"/>
            <a:ext cx="10567368" cy="3643145"/>
          </a:xfrm>
        </p:spPr>
        <p:txBody>
          <a:bodyPr>
            <a:normAutofit/>
          </a:bodyPr>
          <a:lstStyle/>
          <a:p>
            <a:pPr marL="0" lvl="0" indent="0">
              <a:buClr>
                <a:prstClr val="black"/>
              </a:buClr>
              <a:buNone/>
            </a:pPr>
            <a:r>
              <a:rPr lang="en-US" sz="2400" dirty="0" smtClean="0">
                <a:solidFill>
                  <a:prstClr val="black"/>
                </a:solidFill>
                <a:latin typeface="Century Gothic" panose="020B0502020202020204" pitchFamily="34" charset="0"/>
              </a:rPr>
              <a:t>These </a:t>
            </a:r>
            <a:r>
              <a:rPr lang="en-US" sz="2400" dirty="0">
                <a:solidFill>
                  <a:prstClr val="black"/>
                </a:solidFill>
                <a:latin typeface="Century Gothic" panose="020B0502020202020204" pitchFamily="34" charset="0"/>
              </a:rPr>
              <a:t>types of career changes involve changing the job, but not necessarily the pay/status/level of responsibility. These moves may be beneficial to help you broaden your experiences, move from a slow-growing part of the organization to an expanding part, or get away from an ineffective employee-boss relationship</a:t>
            </a:r>
            <a:endParaRPr lang="en-US" sz="2400" dirty="0">
              <a:latin typeface="Century Gothic" panose="020B0502020202020204" pitchFamily="34" charset="0"/>
            </a:endParaRPr>
          </a:p>
        </p:txBody>
      </p:sp>
    </p:spTree>
    <p:extLst>
      <p:ext uri="{BB962C8B-B14F-4D97-AF65-F5344CB8AC3E}">
        <p14:creationId xmlns:p14="http://schemas.microsoft.com/office/powerpoint/2010/main" val="33883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444444"/>
                </a:solidFill>
                <a:latin typeface="+mn-lt"/>
              </a:rPr>
              <a:t>Pros:</a:t>
            </a:r>
            <a:endParaRPr lang="en-US" sz="4000" dirty="0">
              <a:latin typeface="+mn-lt"/>
            </a:endParaRPr>
          </a:p>
        </p:txBody>
      </p:sp>
      <p:sp>
        <p:nvSpPr>
          <p:cNvPr id="3" name="Content Placeholder 2"/>
          <p:cNvSpPr>
            <a:spLocks noGrp="1"/>
          </p:cNvSpPr>
          <p:nvPr>
            <p:ph idx="1"/>
          </p:nvPr>
        </p:nvSpPr>
        <p:spPr>
          <a:xfrm>
            <a:off x="650758" y="579864"/>
            <a:ext cx="10834998" cy="3687750"/>
          </a:xfrm>
        </p:spPr>
        <p:txBody>
          <a:bodyPr>
            <a:normAutofit lnSpcReduction="10000"/>
          </a:bodyPr>
          <a:lstStyle/>
          <a:p>
            <a:pPr>
              <a:buFont typeface="Arial"/>
              <a:buChar char="•"/>
            </a:pPr>
            <a:r>
              <a:rPr lang="en-US" sz="2400" dirty="0">
                <a:solidFill>
                  <a:srgbClr val="444444"/>
                </a:solidFill>
                <a:latin typeface="Century Gothic" panose="020B0502020202020204" pitchFamily="34" charset="0"/>
              </a:rPr>
              <a:t>Career moves can be lateral, vertical or diagonal, with a focus on building capabilities</a:t>
            </a:r>
          </a:p>
          <a:p>
            <a:pPr>
              <a:buFont typeface="Arial"/>
              <a:buChar char="•"/>
            </a:pPr>
            <a:r>
              <a:rPr lang="en-US" sz="2400" dirty="0">
                <a:solidFill>
                  <a:srgbClr val="444444"/>
                </a:solidFill>
                <a:latin typeface="Century Gothic" panose="020B0502020202020204" pitchFamily="34" charset="0"/>
              </a:rPr>
              <a:t>Moving across the organization and not just up within a department or functional area will present opportunities to meet and work with a varied set of people</a:t>
            </a:r>
          </a:p>
          <a:p>
            <a:pPr>
              <a:buFont typeface="Arial"/>
              <a:buChar char="•"/>
            </a:pPr>
            <a:r>
              <a:rPr lang="en-US" sz="2400" dirty="0">
                <a:solidFill>
                  <a:srgbClr val="444444"/>
                </a:solidFill>
                <a:latin typeface="Century Gothic" panose="020B0502020202020204" pitchFamily="34" charset="0"/>
              </a:rPr>
              <a:t>By taking on a new role in a different part of the business, you will broaden your perspective of the overall business and challenge yourself to learn more, faster</a:t>
            </a:r>
          </a:p>
          <a:p>
            <a:pPr>
              <a:buFont typeface="Arial"/>
              <a:buChar char="•"/>
            </a:pPr>
            <a:r>
              <a:rPr lang="en-US" sz="2400" dirty="0">
                <a:solidFill>
                  <a:srgbClr val="444444"/>
                </a:solidFill>
                <a:latin typeface="Century Gothic" panose="020B0502020202020204" pitchFamily="34" charset="0"/>
              </a:rPr>
              <a:t>Dialing up or dialing down your career may be easier to do</a:t>
            </a:r>
          </a:p>
          <a:p>
            <a:endParaRPr lang="en-US" dirty="0"/>
          </a:p>
        </p:txBody>
      </p:sp>
    </p:spTree>
    <p:extLst>
      <p:ext uri="{BB962C8B-B14F-4D97-AF65-F5344CB8AC3E}">
        <p14:creationId xmlns:p14="http://schemas.microsoft.com/office/powerpoint/2010/main" val="262402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venir LT Std"/>
              </a:rPr>
              <a:t>CONS</a:t>
            </a:r>
            <a:endParaRPr lang="en-US" b="1" dirty="0">
              <a:latin typeface="Avenir LT Std"/>
            </a:endParaRPr>
          </a:p>
        </p:txBody>
      </p:sp>
      <p:sp>
        <p:nvSpPr>
          <p:cNvPr id="3" name="Content Placeholder 2"/>
          <p:cNvSpPr>
            <a:spLocks noGrp="1"/>
          </p:cNvSpPr>
          <p:nvPr>
            <p:ph idx="1"/>
          </p:nvPr>
        </p:nvSpPr>
        <p:spPr>
          <a:xfrm>
            <a:off x="684212" y="524108"/>
            <a:ext cx="10745788" cy="3776960"/>
          </a:xfrm>
        </p:spPr>
        <p:txBody>
          <a:bodyPr/>
          <a:lstStyle/>
          <a:p>
            <a:pPr>
              <a:buFont typeface="Arial"/>
              <a:buChar char="•"/>
            </a:pPr>
            <a:r>
              <a:rPr lang="en-US" sz="2400" dirty="0">
                <a:solidFill>
                  <a:srgbClr val="444444"/>
                </a:solidFill>
              </a:rPr>
              <a:t>Lateral moves or moving down can be perceived negatively if hiring managers do not understand the context in which you made those decisions</a:t>
            </a:r>
          </a:p>
          <a:p>
            <a:pPr>
              <a:buFont typeface="Arial"/>
              <a:buChar char="•"/>
            </a:pPr>
            <a:r>
              <a:rPr lang="en-US" sz="2400" dirty="0">
                <a:solidFill>
                  <a:srgbClr val="444444"/>
                </a:solidFill>
              </a:rPr>
              <a:t>Some career moves can be accompanied with a smaller paycheck so you will need to evaluate the benefit of getting in the door against a potential loss in wages, title, or stature</a:t>
            </a:r>
          </a:p>
          <a:p>
            <a:pPr>
              <a:buFont typeface="Arial"/>
              <a:buChar char="•"/>
            </a:pPr>
            <a:r>
              <a:rPr lang="en-US" sz="2400" dirty="0">
                <a:solidFill>
                  <a:srgbClr val="444444"/>
                </a:solidFill>
              </a:rPr>
              <a:t>Moving within a company or taking a completely new and different role at another company will be more challenging than moving within a job family with which you have comfort and familiarity</a:t>
            </a:r>
          </a:p>
          <a:p>
            <a:endParaRPr lang="en-US" dirty="0"/>
          </a:p>
        </p:txBody>
      </p:sp>
    </p:spTree>
    <p:extLst>
      <p:ext uri="{BB962C8B-B14F-4D97-AF65-F5344CB8AC3E}">
        <p14:creationId xmlns:p14="http://schemas.microsoft.com/office/powerpoint/2010/main" val="381714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venir LT Std"/>
              </a:rPr>
              <a:t>Next career move</a:t>
            </a:r>
            <a:endParaRPr lang="en-US" b="1" dirty="0">
              <a:latin typeface="Avenir LT Std"/>
            </a:endParaRPr>
          </a:p>
        </p:txBody>
      </p:sp>
      <p:sp>
        <p:nvSpPr>
          <p:cNvPr id="3" name="Content Placeholder 2"/>
          <p:cNvSpPr>
            <a:spLocks noGrp="1"/>
          </p:cNvSpPr>
          <p:nvPr>
            <p:ph idx="1"/>
          </p:nvPr>
        </p:nvSpPr>
        <p:spPr>
          <a:xfrm>
            <a:off x="684212" y="613318"/>
            <a:ext cx="10712334" cy="3687750"/>
          </a:xfrm>
        </p:spPr>
        <p:txBody>
          <a:bodyPr>
            <a:normAutofit/>
          </a:bodyPr>
          <a:lstStyle/>
          <a:p>
            <a:r>
              <a:rPr lang="en-US" dirty="0">
                <a:solidFill>
                  <a:srgbClr val="444444"/>
                </a:solidFill>
              </a:rPr>
              <a:t>As you think and plan for your next career move, don’t do it in isolation. Ask your network of friends, colleagues, mentors, etc. to share their experiences with you, including the pros and cons of the choices they have made over the years.</a:t>
            </a:r>
          </a:p>
          <a:p>
            <a:r>
              <a:rPr lang="en-US" dirty="0">
                <a:solidFill>
                  <a:srgbClr val="444444"/>
                </a:solidFill>
              </a:rPr>
              <a:t>Engage with your manager to understand what makes </a:t>
            </a:r>
            <a:r>
              <a:rPr lang="en-US" dirty="0" smtClean="0">
                <a:solidFill>
                  <a:srgbClr val="444444"/>
                </a:solidFill>
              </a:rPr>
              <a:t>his/her </a:t>
            </a:r>
            <a:r>
              <a:rPr lang="en-US" dirty="0">
                <a:solidFill>
                  <a:srgbClr val="444444"/>
                </a:solidFill>
              </a:rPr>
              <a:t>successful and what capabilities </a:t>
            </a:r>
            <a:r>
              <a:rPr lang="en-US" dirty="0" smtClean="0">
                <a:solidFill>
                  <a:srgbClr val="444444"/>
                </a:solidFill>
              </a:rPr>
              <a:t>he/she </a:t>
            </a:r>
            <a:r>
              <a:rPr lang="en-US" dirty="0">
                <a:solidFill>
                  <a:srgbClr val="444444"/>
                </a:solidFill>
              </a:rPr>
              <a:t>leverages to do </a:t>
            </a:r>
            <a:r>
              <a:rPr lang="en-US" dirty="0" smtClean="0">
                <a:solidFill>
                  <a:srgbClr val="444444"/>
                </a:solidFill>
              </a:rPr>
              <a:t>his/her </a:t>
            </a:r>
            <a:r>
              <a:rPr lang="en-US" dirty="0">
                <a:solidFill>
                  <a:srgbClr val="444444"/>
                </a:solidFill>
              </a:rPr>
              <a:t>job. How did </a:t>
            </a:r>
            <a:r>
              <a:rPr lang="en-US" dirty="0" smtClean="0">
                <a:solidFill>
                  <a:srgbClr val="444444"/>
                </a:solidFill>
              </a:rPr>
              <a:t>he/she </a:t>
            </a:r>
            <a:r>
              <a:rPr lang="en-US" dirty="0">
                <a:solidFill>
                  <a:srgbClr val="444444"/>
                </a:solidFill>
              </a:rPr>
              <a:t>acquire these capabilities and what advice does </a:t>
            </a:r>
            <a:r>
              <a:rPr lang="en-US" dirty="0" smtClean="0">
                <a:solidFill>
                  <a:srgbClr val="444444"/>
                </a:solidFill>
              </a:rPr>
              <a:t>he/she </a:t>
            </a:r>
            <a:r>
              <a:rPr lang="en-US" dirty="0">
                <a:solidFill>
                  <a:srgbClr val="444444"/>
                </a:solidFill>
              </a:rPr>
              <a:t>have for you?</a:t>
            </a:r>
          </a:p>
          <a:p>
            <a:r>
              <a:rPr lang="en-US" dirty="0">
                <a:solidFill>
                  <a:srgbClr val="444444"/>
                </a:solidFill>
              </a:rPr>
              <a:t>No matter which path you select be vigilant about keeping your goals alive and fresh and make room for the possibility that plans can and should change. Market conditions will change, your company will evolve and your life circumstances will change over time.</a:t>
            </a:r>
          </a:p>
        </p:txBody>
      </p:sp>
    </p:spTree>
    <p:extLst>
      <p:ext uri="{BB962C8B-B14F-4D97-AF65-F5344CB8AC3E}">
        <p14:creationId xmlns:p14="http://schemas.microsoft.com/office/powerpoint/2010/main" val="80517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4" y="5241073"/>
            <a:ext cx="8549538" cy="753325"/>
          </a:xfrm>
        </p:spPr>
        <p:txBody>
          <a:bodyPr/>
          <a:lstStyle/>
          <a:p>
            <a:pPr algn="ctr"/>
            <a:r>
              <a:rPr lang="en-US" b="1" dirty="0" smtClean="0"/>
              <a:t>ENRICHMENT</a:t>
            </a:r>
            <a:endParaRPr lang="en-US" b="1" dirty="0"/>
          </a:p>
        </p:txBody>
      </p:sp>
      <p:sp>
        <p:nvSpPr>
          <p:cNvPr id="3" name="Content Placeholder 2"/>
          <p:cNvSpPr>
            <a:spLocks noGrp="1"/>
          </p:cNvSpPr>
          <p:nvPr>
            <p:ph idx="1"/>
          </p:nvPr>
        </p:nvSpPr>
        <p:spPr>
          <a:xfrm>
            <a:off x="579864" y="111512"/>
            <a:ext cx="11285034" cy="5006897"/>
          </a:xfrm>
        </p:spPr>
        <p:txBody>
          <a:bodyPr>
            <a:noAutofit/>
          </a:bodyPr>
          <a:lstStyle/>
          <a:p>
            <a:pPr marL="0" lvl="0" indent="0">
              <a:buClr>
                <a:prstClr val="black"/>
              </a:buClr>
              <a:buNone/>
            </a:pPr>
            <a:r>
              <a:rPr lang="en-US" sz="1400" dirty="0">
                <a:solidFill>
                  <a:prstClr val="black"/>
                </a:solidFill>
              </a:rPr>
              <a:t>Growing the job you currently have is an </a:t>
            </a:r>
            <a:r>
              <a:rPr lang="en-US" sz="1400" dirty="0" smtClean="0">
                <a:solidFill>
                  <a:prstClr val="black"/>
                </a:solidFill>
              </a:rPr>
              <a:t>option </a:t>
            </a:r>
            <a:r>
              <a:rPr lang="en-US" sz="1400" dirty="0">
                <a:solidFill>
                  <a:prstClr val="black"/>
                </a:solidFill>
              </a:rPr>
              <a:t>that many overlook. </a:t>
            </a:r>
          </a:p>
          <a:p>
            <a:pPr marL="0" lvl="0" indent="0">
              <a:buClr>
                <a:prstClr val="black"/>
              </a:buClr>
              <a:buNone/>
            </a:pPr>
            <a:r>
              <a:rPr lang="en-US" sz="1400" dirty="0">
                <a:solidFill>
                  <a:prstClr val="black"/>
                </a:solidFill>
              </a:rPr>
              <a:t>According to the book </a:t>
            </a:r>
            <a:r>
              <a:rPr lang="en-US" sz="1400" i="1" dirty="0">
                <a:solidFill>
                  <a:prstClr val="black"/>
                </a:solidFill>
              </a:rPr>
              <a:t>Love It Don't Leave It</a:t>
            </a:r>
            <a:r>
              <a:rPr lang="en-US" sz="1400" dirty="0">
                <a:solidFill>
                  <a:prstClr val="black"/>
                </a:solidFill>
              </a:rPr>
              <a:t>, it is important to look inside before you </a:t>
            </a:r>
            <a:r>
              <a:rPr lang="en-US" sz="1400" dirty="0" smtClean="0">
                <a:solidFill>
                  <a:prstClr val="black"/>
                </a:solidFill>
              </a:rPr>
              <a:t>jump </a:t>
            </a:r>
            <a:r>
              <a:rPr lang="en-US" sz="1400" dirty="0">
                <a:solidFill>
                  <a:prstClr val="black"/>
                </a:solidFill>
              </a:rPr>
              <a:t>outside, meaning first get clear about what you want and try going after it before leaving your job just to escape a bad situation. There is a time and energy cost to searching for and changing jobs. Before you invest in that option, it may be useful to develop your skills at learning how to make your current job more interesting and challenging while still fulfilling your individual career goals and the organization's needs.</a:t>
            </a:r>
          </a:p>
          <a:p>
            <a:pPr marL="0" lvl="0" indent="0">
              <a:buClr>
                <a:prstClr val="black"/>
              </a:buClr>
              <a:buNone/>
            </a:pPr>
            <a:r>
              <a:rPr lang="en-US" sz="1400" dirty="0">
                <a:solidFill>
                  <a:prstClr val="black"/>
                </a:solidFill>
              </a:rPr>
              <a:t>Some ways in which people have enriched their current job include mastering new skills, expanding their job responsibilities, or increasing their decision-making authority. Developing an "entrepreneur" mindset can help with this. Entrepreneurs bring an entrepreneurial mindset to the work they do within an organization. </a:t>
            </a:r>
            <a:endParaRPr lang="en-US" sz="1400" dirty="0" smtClean="0">
              <a:solidFill>
                <a:prstClr val="black"/>
              </a:solidFill>
            </a:endParaRPr>
          </a:p>
          <a:p>
            <a:pPr marL="0" lvl="0" indent="0">
              <a:buClr>
                <a:prstClr val="black"/>
              </a:buClr>
              <a:buNone/>
            </a:pPr>
            <a:r>
              <a:rPr lang="en-US" sz="1400" dirty="0" smtClean="0">
                <a:solidFill>
                  <a:prstClr val="black"/>
                </a:solidFill>
              </a:rPr>
              <a:t>To </a:t>
            </a:r>
            <a:r>
              <a:rPr lang="en-US" sz="1400" dirty="0">
                <a:solidFill>
                  <a:prstClr val="black"/>
                </a:solidFill>
              </a:rPr>
              <a:t>keep yourself engaged in your work, develop your ability to create opportunities to learn new skills or do more of the activities you enjoy, while letting go of those you don't enjoy as much. Think of ways you could make your work more engaging using the following suggestions. Write out your responses and think about how you could present your ideas to your boss by noting the benefits to your organization/unit.</a:t>
            </a:r>
          </a:p>
          <a:p>
            <a:pPr marL="0" lvl="0" indent="0">
              <a:buClr>
                <a:prstClr val="black"/>
              </a:buClr>
              <a:buNone/>
            </a:pPr>
            <a:endParaRPr lang="en-US" sz="1400" i="1" dirty="0" smtClean="0">
              <a:solidFill>
                <a:prstClr val="black"/>
              </a:solidFill>
            </a:endParaRPr>
          </a:p>
          <a:p>
            <a:pPr marL="0" lvl="0" indent="0">
              <a:buClr>
                <a:prstClr val="black"/>
              </a:buClr>
              <a:buNone/>
            </a:pPr>
            <a:r>
              <a:rPr lang="en-US" sz="1400" i="1" dirty="0" smtClean="0">
                <a:solidFill>
                  <a:prstClr val="black"/>
                </a:solidFill>
              </a:rPr>
              <a:t>Learning </a:t>
            </a:r>
            <a:r>
              <a:rPr lang="en-US" sz="1400" i="1" dirty="0">
                <a:solidFill>
                  <a:prstClr val="black"/>
                </a:solidFill>
              </a:rPr>
              <a:t>new skills – which skills?</a:t>
            </a:r>
            <a:endParaRPr lang="en-US" sz="1400" dirty="0">
              <a:solidFill>
                <a:prstClr val="black"/>
              </a:solidFill>
            </a:endParaRPr>
          </a:p>
          <a:p>
            <a:pPr marL="0" lvl="0" indent="0">
              <a:buClr>
                <a:prstClr val="black"/>
              </a:buClr>
              <a:buNone/>
            </a:pPr>
            <a:r>
              <a:rPr lang="en-US" sz="1400" i="1" dirty="0">
                <a:solidFill>
                  <a:prstClr val="black"/>
                </a:solidFill>
              </a:rPr>
              <a:t>Participating in some projects in your work environment – which projects?</a:t>
            </a:r>
            <a:endParaRPr lang="en-US" sz="1400" dirty="0">
              <a:solidFill>
                <a:prstClr val="black"/>
              </a:solidFill>
            </a:endParaRPr>
          </a:p>
          <a:p>
            <a:pPr marL="0" lvl="0" indent="0">
              <a:buClr>
                <a:prstClr val="black"/>
              </a:buClr>
              <a:buNone/>
            </a:pPr>
            <a:r>
              <a:rPr lang="en-US" sz="1400" i="1" dirty="0">
                <a:solidFill>
                  <a:prstClr val="black"/>
                </a:solidFill>
              </a:rPr>
              <a:t>Taking on more responsibilities in areas you are interested in – which areas?</a:t>
            </a:r>
            <a:endParaRPr lang="en-US" sz="1400" dirty="0">
              <a:solidFill>
                <a:prstClr val="black"/>
              </a:solidFill>
            </a:endParaRPr>
          </a:p>
          <a:p>
            <a:pPr marL="0" lvl="0" indent="0">
              <a:buClr>
                <a:prstClr val="black"/>
              </a:buClr>
              <a:buNone/>
            </a:pPr>
            <a:r>
              <a:rPr lang="en-US" sz="1400" i="1" dirty="0">
                <a:solidFill>
                  <a:prstClr val="black"/>
                </a:solidFill>
              </a:rPr>
              <a:t>Letting go of responsibilities in areas in which you are losing interest – which areas?</a:t>
            </a:r>
            <a:endParaRPr lang="en-US" sz="1400" dirty="0">
              <a:solidFill>
                <a:prstClr val="black"/>
              </a:solidFill>
            </a:endParaRPr>
          </a:p>
          <a:p>
            <a:pPr marL="0" lvl="0" indent="0">
              <a:buClr>
                <a:prstClr val="black"/>
              </a:buClr>
              <a:buNone/>
            </a:pPr>
            <a:r>
              <a:rPr lang="en-US" sz="1400" i="1" dirty="0">
                <a:solidFill>
                  <a:prstClr val="black"/>
                </a:solidFill>
              </a:rPr>
              <a:t>Proposing a way to solve a problem you've noticed – which problems?</a:t>
            </a:r>
            <a:endParaRPr lang="en-US" sz="1400" dirty="0">
              <a:solidFill>
                <a:prstClr val="black"/>
              </a:solidFill>
            </a:endParaRPr>
          </a:p>
        </p:txBody>
      </p:sp>
    </p:spTree>
    <p:extLst>
      <p:ext uri="{BB962C8B-B14F-4D97-AF65-F5344CB8AC3E}">
        <p14:creationId xmlns:p14="http://schemas.microsoft.com/office/powerpoint/2010/main" val="307094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prstClr val="black"/>
                </a:solidFill>
              </a:rPr>
              <a:t>Realignment</a:t>
            </a:r>
            <a:endParaRPr lang="en-US" dirty="0"/>
          </a:p>
        </p:txBody>
      </p:sp>
      <p:sp>
        <p:nvSpPr>
          <p:cNvPr id="3" name="Content Placeholder 2"/>
          <p:cNvSpPr>
            <a:spLocks noGrp="1"/>
          </p:cNvSpPr>
          <p:nvPr>
            <p:ph idx="1"/>
          </p:nvPr>
        </p:nvSpPr>
        <p:spPr>
          <a:xfrm>
            <a:off x="691375" y="685800"/>
            <a:ext cx="10548125" cy="4053468"/>
          </a:xfrm>
        </p:spPr>
        <p:txBody>
          <a:bodyPr>
            <a:normAutofit/>
          </a:bodyPr>
          <a:lstStyle/>
          <a:p>
            <a:pPr marL="0" lvl="0" indent="0">
              <a:buClr>
                <a:prstClr val="black"/>
              </a:buClr>
              <a:buNone/>
            </a:pPr>
            <a:r>
              <a:rPr lang="en-US" dirty="0">
                <a:solidFill>
                  <a:prstClr val="black"/>
                </a:solidFill>
              </a:rPr>
              <a:t>Moving downward in pay/status/responsibilities can occur due to layoffs, consolidation of departments, or voluntarily if </a:t>
            </a:r>
            <a:r>
              <a:rPr lang="en-US" dirty="0" smtClean="0">
                <a:solidFill>
                  <a:prstClr val="black"/>
                </a:solidFill>
              </a:rPr>
              <a:t>you need </a:t>
            </a:r>
            <a:r>
              <a:rPr lang="en-US" dirty="0">
                <a:solidFill>
                  <a:prstClr val="black"/>
                </a:solidFill>
              </a:rPr>
              <a:t>to shift gears to pursue an educational degree or take care of family responsibilities. This often is a temporary move to better position one for a better move forward. </a:t>
            </a:r>
            <a:endParaRPr lang="en-US" dirty="0" smtClean="0">
              <a:solidFill>
                <a:prstClr val="black"/>
              </a:solidFill>
            </a:endParaRPr>
          </a:p>
          <a:p>
            <a:pPr marL="0" lvl="0" indent="0">
              <a:buClr>
                <a:prstClr val="black"/>
              </a:buClr>
              <a:buNone/>
            </a:pPr>
            <a:r>
              <a:rPr lang="en-US" b="1" dirty="0" smtClean="0">
                <a:solidFill>
                  <a:prstClr val="black"/>
                </a:solidFill>
              </a:rPr>
              <a:t>Consider </a:t>
            </a:r>
            <a:r>
              <a:rPr lang="en-US" b="1" dirty="0">
                <a:solidFill>
                  <a:prstClr val="black"/>
                </a:solidFill>
              </a:rPr>
              <a:t>the following questions regarding Career Directions:</a:t>
            </a:r>
          </a:p>
          <a:p>
            <a:pPr marL="0" lvl="0" indent="0">
              <a:buClr>
                <a:prstClr val="black"/>
              </a:buClr>
              <a:buNone/>
            </a:pPr>
            <a:endParaRPr lang="en-US" dirty="0">
              <a:solidFill>
                <a:prstClr val="black"/>
              </a:solidFill>
            </a:endParaRPr>
          </a:p>
          <a:p>
            <a:pPr marL="0" lvl="0" indent="0">
              <a:buClr>
                <a:prstClr val="black"/>
              </a:buClr>
              <a:buNone/>
            </a:pPr>
            <a:r>
              <a:rPr lang="en-US" dirty="0">
                <a:solidFill>
                  <a:prstClr val="black"/>
                </a:solidFill>
              </a:rPr>
              <a:t>In which directions on the Career Lattice could you move? Be specific in describing your possible next steps.</a:t>
            </a:r>
          </a:p>
          <a:p>
            <a:pPr marL="0" lvl="0" indent="0">
              <a:buClr>
                <a:prstClr val="black"/>
              </a:buClr>
              <a:buNone/>
            </a:pPr>
            <a:r>
              <a:rPr lang="en-US" dirty="0">
                <a:solidFill>
                  <a:prstClr val="black"/>
                </a:solidFill>
              </a:rPr>
              <a:t>What would you gain by moving in those directions</a:t>
            </a:r>
            <a:endParaRPr lang="en-US" dirty="0"/>
          </a:p>
        </p:txBody>
      </p:sp>
    </p:spTree>
    <p:extLst>
      <p:ext uri="{BB962C8B-B14F-4D97-AF65-F5344CB8AC3E}">
        <p14:creationId xmlns:p14="http://schemas.microsoft.com/office/powerpoint/2010/main" val="238400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200723"/>
            <a:ext cx="11240430" cy="1025912"/>
          </a:xfrm>
        </p:spPr>
        <p:txBody>
          <a:bodyPr>
            <a:normAutofit fontScale="90000"/>
          </a:bodyPr>
          <a:lstStyle/>
          <a:p>
            <a:pPr algn="ctr"/>
            <a:r>
              <a:rPr lang="en-US" b="1" dirty="0" smtClean="0"/>
              <a:t>Career development</a:t>
            </a:r>
            <a:br>
              <a:rPr lang="en-US" b="1" dirty="0" smtClean="0"/>
            </a:br>
            <a:r>
              <a:rPr lang="en-US" sz="1600" dirty="0" smtClean="0">
                <a:hlinkClick r:id="rId3"/>
              </a:rPr>
              <a:t>https</a:t>
            </a:r>
            <a:r>
              <a:rPr lang="en-US" sz="1600" dirty="0">
                <a:hlinkClick r:id="rId3"/>
              </a:rPr>
              <a:t>://www.collegecentral.com/cambridgecollege</a:t>
            </a:r>
            <a:r>
              <a:rPr lang="en-US" sz="1600" dirty="0" smtClean="0">
                <a:hlinkClick r:id="rId3"/>
              </a:rPr>
              <a:t>/</a:t>
            </a:r>
            <a:r>
              <a:rPr lang="en-US" sz="1600" dirty="0" smtClean="0"/>
              <a:t/>
            </a:r>
            <a:br>
              <a:rPr lang="en-US" sz="1600" dirty="0" smtClean="0"/>
            </a:br>
            <a:endParaRPr lang="en-US" sz="1600" b="1" dirty="0"/>
          </a:p>
        </p:txBody>
      </p:sp>
      <p:sp>
        <p:nvSpPr>
          <p:cNvPr id="3" name="Text Placeholder 2"/>
          <p:cNvSpPr>
            <a:spLocks noGrp="1"/>
          </p:cNvSpPr>
          <p:nvPr>
            <p:ph type="body" idx="1"/>
          </p:nvPr>
        </p:nvSpPr>
        <p:spPr>
          <a:xfrm>
            <a:off x="178420" y="1372714"/>
            <a:ext cx="11887201" cy="4124837"/>
          </a:xfrm>
        </p:spPr>
        <p:txBody>
          <a:bodyPr>
            <a:normAutofit fontScale="92500" lnSpcReduction="20000"/>
          </a:bodyPr>
          <a:lstStyle/>
          <a:p>
            <a:r>
              <a:rPr lang="en-US" b="1" dirty="0" smtClean="0">
                <a:solidFill>
                  <a:schemeClr val="tx1"/>
                </a:solidFill>
              </a:rPr>
              <a:t>Career Development Workshops: </a:t>
            </a:r>
          </a:p>
          <a:p>
            <a:r>
              <a:rPr lang="en-US" dirty="0" smtClean="0">
                <a:solidFill>
                  <a:schemeClr val="tx1"/>
                </a:solidFill>
              </a:rPr>
              <a:t>       Networking for Career Success																								</a:t>
            </a:r>
          </a:p>
          <a:p>
            <a:pPr lvl="1"/>
            <a:r>
              <a:rPr lang="en-US" dirty="0" smtClean="0">
                <a:solidFill>
                  <a:schemeClr val="tx1"/>
                </a:solidFill>
              </a:rPr>
              <a:t>LinkedIn 																																																																	</a:t>
            </a:r>
          </a:p>
          <a:p>
            <a:pPr lvl="1"/>
            <a:r>
              <a:rPr lang="en-US" dirty="0" smtClean="0">
                <a:solidFill>
                  <a:schemeClr val="tx1"/>
                </a:solidFill>
              </a:rPr>
              <a:t>Informational </a:t>
            </a:r>
            <a:r>
              <a:rPr lang="en-US" dirty="0">
                <a:solidFill>
                  <a:schemeClr val="tx1"/>
                </a:solidFill>
              </a:rPr>
              <a:t>Interviewing</a:t>
            </a:r>
          </a:p>
          <a:p>
            <a:pPr lvl="1"/>
            <a:endParaRPr lang="en-US" dirty="0" smtClean="0">
              <a:solidFill>
                <a:schemeClr val="tx1"/>
              </a:solidFill>
            </a:endParaRPr>
          </a:p>
          <a:p>
            <a:pPr lvl="1"/>
            <a:r>
              <a:rPr lang="en-US" dirty="0" smtClean="0">
                <a:solidFill>
                  <a:schemeClr val="tx1"/>
                </a:solidFill>
              </a:rPr>
              <a:t>Effective Job Interviewing															</a:t>
            </a:r>
          </a:p>
          <a:p>
            <a:pPr lvl="1"/>
            <a:endParaRPr lang="en-US" dirty="0" smtClean="0">
              <a:solidFill>
                <a:schemeClr val="tx1"/>
              </a:solidFill>
            </a:endParaRPr>
          </a:p>
          <a:p>
            <a:pPr lvl="1"/>
            <a:r>
              <a:rPr lang="en-US" dirty="0" smtClean="0">
                <a:solidFill>
                  <a:schemeClr val="tx1"/>
                </a:solidFill>
              </a:rPr>
              <a:t>Writing Successful Resumes and Cover Letters											</a:t>
            </a:r>
          </a:p>
          <a:p>
            <a:pPr lvl="1"/>
            <a:endParaRPr lang="en-US" dirty="0" smtClean="0">
              <a:solidFill>
                <a:schemeClr val="tx1"/>
              </a:solidFill>
            </a:endParaRPr>
          </a:p>
          <a:p>
            <a:pPr lvl="1"/>
            <a:r>
              <a:rPr lang="en-US" b="1" dirty="0" smtClean="0">
                <a:solidFill>
                  <a:schemeClr val="tx1"/>
                </a:solidFill>
              </a:rPr>
              <a:t>CCPD Career Resources </a:t>
            </a:r>
            <a:r>
              <a:rPr lang="en-US" dirty="0" smtClean="0">
                <a:solidFill>
                  <a:schemeClr val="tx1"/>
                </a:solidFill>
              </a:rPr>
              <a:t>							</a:t>
            </a:r>
            <a:endParaRPr lang="en-US" dirty="0">
              <a:solidFill>
                <a:schemeClr val="tx1"/>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331" y="1606899"/>
            <a:ext cx="96012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9766" y="2323558"/>
            <a:ext cx="82296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7948" y="3069185"/>
            <a:ext cx="685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195" y="3526385"/>
            <a:ext cx="64008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9766" y="4431493"/>
            <a:ext cx="653142"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7368" y="5078264"/>
            <a:ext cx="115164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19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918" y="0"/>
            <a:ext cx="8454066" cy="6858000"/>
          </a:xfrm>
          <a:prstGeom prst="rect">
            <a:avLst/>
          </a:prstGeom>
        </p:spPr>
      </p:pic>
      <p:pic>
        <p:nvPicPr>
          <p:cNvPr id="4" name="Picture 3"/>
          <p:cNvPicPr>
            <a:picLocks noChangeAspect="1"/>
          </p:cNvPicPr>
          <p:nvPr/>
        </p:nvPicPr>
        <p:blipFill>
          <a:blip r:embed="rId3"/>
          <a:stretch>
            <a:fillRect/>
          </a:stretch>
        </p:blipFill>
        <p:spPr>
          <a:xfrm>
            <a:off x="4357659" y="4580321"/>
            <a:ext cx="2466975" cy="1847850"/>
          </a:xfrm>
          <a:prstGeom prst="rect">
            <a:avLst/>
          </a:prstGeom>
        </p:spPr>
      </p:pic>
    </p:spTree>
    <p:extLst>
      <p:ext uri="{BB962C8B-B14F-4D97-AF65-F5344CB8AC3E}">
        <p14:creationId xmlns:p14="http://schemas.microsoft.com/office/powerpoint/2010/main" val="1592580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38186"/>
            <a:ext cx="10121320" cy="1556214"/>
          </a:xfrm>
        </p:spPr>
        <p:txBody>
          <a:bodyPr/>
          <a:lstStyle/>
          <a:p>
            <a:pPr algn="ctr"/>
            <a:r>
              <a:rPr lang="en-US" b="1" dirty="0"/>
              <a:t>Self assessment- career directions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0761" y="486752"/>
            <a:ext cx="5138160" cy="385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03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94882"/>
            <a:ext cx="10442824" cy="1499517"/>
          </a:xfrm>
        </p:spPr>
        <p:txBody>
          <a:bodyPr>
            <a:normAutofit/>
          </a:bodyPr>
          <a:lstStyle/>
          <a:p>
            <a:pPr algn="ctr"/>
            <a:r>
              <a:rPr lang="en-US" sz="4000" b="1" dirty="0" smtClean="0"/>
              <a:t>Career lattice</a:t>
            </a:r>
            <a:endParaRPr lang="en-US" sz="4000" b="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9522" y="167288"/>
            <a:ext cx="8370402" cy="424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3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LADDER </a:t>
            </a:r>
            <a:r>
              <a:rPr lang="en-US" b="1" dirty="0"/>
              <a:t>VS. LATTICE: WHY HORIZONTAL CAREER MOVES CAN HELP YOU CLIMB HIGHER, FASTER</a:t>
            </a:r>
            <a:br>
              <a:rPr lang="en-US" b="1" dirty="0"/>
            </a:br>
            <a:endParaRPr lang="en-US" dirty="0"/>
          </a:p>
        </p:txBody>
      </p:sp>
      <p:sp>
        <p:nvSpPr>
          <p:cNvPr id="3" name="Content Placeholder 2"/>
          <p:cNvSpPr>
            <a:spLocks noGrp="1"/>
          </p:cNvSpPr>
          <p:nvPr>
            <p:ph idx="1"/>
          </p:nvPr>
        </p:nvSpPr>
        <p:spPr>
          <a:xfrm>
            <a:off x="613317" y="423746"/>
            <a:ext cx="10571356" cy="3877321"/>
          </a:xfrm>
        </p:spPr>
        <p:txBody>
          <a:bodyPr>
            <a:normAutofit fontScale="92500" lnSpcReduction="10000"/>
          </a:bodyPr>
          <a:lstStyle/>
          <a:p>
            <a:r>
              <a:rPr lang="en-US" sz="2200" dirty="0">
                <a:solidFill>
                  <a:srgbClr val="444444"/>
                </a:solidFill>
                <a:latin typeface="Century Gothic" panose="020B0502020202020204" pitchFamily="34" charset="0"/>
              </a:rPr>
              <a:t>You’ve assessed the capabilities you have today, what you like and what you don’t like to do. You’ve also </a:t>
            </a:r>
            <a:r>
              <a:rPr lang="en-US" sz="2200" u="sng" dirty="0">
                <a:solidFill>
                  <a:srgbClr val="B31E8D"/>
                </a:solidFill>
                <a:latin typeface="Century Gothic" panose="020B0502020202020204" pitchFamily="34" charset="0"/>
                <a:hlinkClick r:id="rId2"/>
              </a:rPr>
              <a:t>outlined the type of job</a:t>
            </a:r>
            <a:r>
              <a:rPr lang="en-US" sz="2200" dirty="0">
                <a:solidFill>
                  <a:srgbClr val="444444"/>
                </a:solidFill>
                <a:latin typeface="Century Gothic" panose="020B0502020202020204" pitchFamily="34" charset="0"/>
              </a:rPr>
              <a:t> you’d like to have in the time frame that works for you. </a:t>
            </a:r>
            <a:r>
              <a:rPr lang="en-US" sz="2200" b="1" dirty="0">
                <a:solidFill>
                  <a:srgbClr val="444444"/>
                </a:solidFill>
                <a:latin typeface="Century Gothic" panose="020B0502020202020204" pitchFamily="34" charset="0"/>
              </a:rPr>
              <a:t>You understand what you need to learn (education), see (exposure) and do (experience).</a:t>
            </a:r>
          </a:p>
          <a:p>
            <a:r>
              <a:rPr lang="en-US" sz="2200" dirty="0">
                <a:solidFill>
                  <a:srgbClr val="444444"/>
                </a:solidFill>
                <a:latin typeface="Century Gothic" panose="020B0502020202020204" pitchFamily="34" charset="0"/>
              </a:rPr>
              <a:t>So how do you get from where you are today to where you ultimately want to be? While there aren’t just two options, the two more common paths from which you might choose:</a:t>
            </a:r>
          </a:p>
          <a:p>
            <a:pPr>
              <a:buFont typeface="Arial"/>
              <a:buChar char="•"/>
            </a:pPr>
            <a:r>
              <a:rPr lang="en-US" sz="2200" b="1" dirty="0">
                <a:solidFill>
                  <a:srgbClr val="444444"/>
                </a:solidFill>
                <a:latin typeface="Century Gothic" panose="020B0502020202020204" pitchFamily="34" charset="0"/>
              </a:rPr>
              <a:t>Climb the ladder</a:t>
            </a:r>
            <a:r>
              <a:rPr lang="en-US" sz="2200" dirty="0">
                <a:solidFill>
                  <a:srgbClr val="444444"/>
                </a:solidFill>
                <a:latin typeface="Century Gothic" panose="020B0502020202020204" pitchFamily="34" charset="0"/>
              </a:rPr>
              <a:t> in a traditional sense or,</a:t>
            </a:r>
          </a:p>
          <a:p>
            <a:pPr>
              <a:buFont typeface="Arial"/>
              <a:buChar char="•"/>
            </a:pPr>
            <a:r>
              <a:rPr lang="en-US" sz="2200" b="1" dirty="0">
                <a:solidFill>
                  <a:srgbClr val="444444"/>
                </a:solidFill>
                <a:latin typeface="Century Gothic" panose="020B0502020202020204" pitchFamily="34" charset="0"/>
              </a:rPr>
              <a:t>Lattice</a:t>
            </a:r>
            <a:r>
              <a:rPr lang="en-US" sz="2200" dirty="0">
                <a:solidFill>
                  <a:srgbClr val="444444"/>
                </a:solidFill>
                <a:latin typeface="Century Gothic" panose="020B0502020202020204" pitchFamily="34" charset="0"/>
              </a:rPr>
              <a:t> your way to your desired job</a:t>
            </a:r>
          </a:p>
          <a:p>
            <a:r>
              <a:rPr lang="en-US" sz="2200" dirty="0">
                <a:solidFill>
                  <a:srgbClr val="444444"/>
                </a:solidFill>
                <a:latin typeface="Century Gothic" panose="020B0502020202020204" pitchFamily="34" charset="0"/>
              </a:rPr>
              <a:t>Only you can make an informed decision based on what will benefit you the most, in the near- and longer-term.</a:t>
            </a:r>
          </a:p>
          <a:p>
            <a:endParaRPr lang="en-US" dirty="0"/>
          </a:p>
        </p:txBody>
      </p:sp>
    </p:spTree>
    <p:extLst>
      <p:ext uri="{BB962C8B-B14F-4D97-AF65-F5344CB8AC3E}">
        <p14:creationId xmlns:p14="http://schemas.microsoft.com/office/powerpoint/2010/main" val="427524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Horizontal and vertical career growth</a:t>
            </a:r>
            <a:endParaRPr lang="en-US" sz="2800" b="1" dirty="0"/>
          </a:p>
        </p:txBody>
      </p:sp>
      <p:sp>
        <p:nvSpPr>
          <p:cNvPr id="3" name="Content Placeholder 2"/>
          <p:cNvSpPr>
            <a:spLocks noGrp="1"/>
          </p:cNvSpPr>
          <p:nvPr>
            <p:ph idx="1"/>
          </p:nvPr>
        </p:nvSpPr>
        <p:spPr>
          <a:xfrm>
            <a:off x="524107" y="223024"/>
            <a:ext cx="11036262" cy="4133799"/>
          </a:xfrm>
        </p:spPr>
        <p:txBody>
          <a:bodyPr/>
          <a:lstStyle/>
          <a:p>
            <a:pPr marL="0" lvl="0" indent="0">
              <a:buClr>
                <a:prstClr val="black"/>
              </a:buClr>
              <a:buNone/>
            </a:pPr>
            <a:endParaRPr lang="en-US" sz="2400" dirty="0" smtClean="0">
              <a:solidFill>
                <a:srgbClr val="222222"/>
              </a:solidFill>
              <a:latin typeface="+mj-lt"/>
            </a:endParaRPr>
          </a:p>
          <a:p>
            <a:pPr marL="0" lvl="0" indent="0">
              <a:buClr>
                <a:prstClr val="black"/>
              </a:buClr>
              <a:buNone/>
            </a:pPr>
            <a:endParaRPr lang="en-US" sz="2400" dirty="0">
              <a:solidFill>
                <a:srgbClr val="222222"/>
              </a:solidFill>
              <a:latin typeface="+mj-lt"/>
            </a:endParaRPr>
          </a:p>
          <a:p>
            <a:pPr marL="0" lvl="0" indent="0">
              <a:buClr>
                <a:prstClr val="black"/>
              </a:buClr>
              <a:buNone/>
            </a:pPr>
            <a:r>
              <a:rPr lang="en-US" sz="2400" dirty="0" smtClean="0">
                <a:solidFill>
                  <a:srgbClr val="222222"/>
                </a:solidFill>
                <a:latin typeface="+mj-lt"/>
              </a:rPr>
              <a:t>What's</a:t>
            </a:r>
            <a:r>
              <a:rPr lang="en-US" sz="2400" dirty="0">
                <a:solidFill>
                  <a:srgbClr val="222222"/>
                </a:solidFill>
                <a:latin typeface="+mj-lt"/>
              </a:rPr>
              <a:t> the difference between horizontal and vertical career growth? Vertical career growth means focusing on getting a promotion so you can attain your next job title. On the other hand, horizontal career moves </a:t>
            </a:r>
            <a:r>
              <a:rPr lang="en-US" sz="2400" dirty="0" err="1">
                <a:solidFill>
                  <a:srgbClr val="222222"/>
                </a:solidFill>
                <a:latin typeface="+mj-lt"/>
              </a:rPr>
              <a:t>centre</a:t>
            </a:r>
            <a:r>
              <a:rPr lang="en-US" sz="2400" dirty="0">
                <a:solidFill>
                  <a:srgbClr val="222222"/>
                </a:solidFill>
                <a:latin typeface="+mj-lt"/>
              </a:rPr>
              <a:t> around creating value for you and your company by increasing your knowledge.</a:t>
            </a:r>
            <a:endParaRPr lang="en-US" sz="2400" dirty="0">
              <a:solidFill>
                <a:srgbClr val="76DBF4">
                  <a:lumMod val="75000"/>
                </a:srgbClr>
              </a:solidFill>
              <a:latin typeface="+mj-lt"/>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576" y="207924"/>
            <a:ext cx="28956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07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Climbing </a:t>
            </a:r>
            <a:endParaRPr lang="en-US" sz="4000" b="1" dirty="0"/>
          </a:p>
        </p:txBody>
      </p:sp>
      <p:sp>
        <p:nvSpPr>
          <p:cNvPr id="3" name="Content Placeholder 2"/>
          <p:cNvSpPr>
            <a:spLocks noGrp="1"/>
          </p:cNvSpPr>
          <p:nvPr>
            <p:ph idx="1"/>
          </p:nvPr>
        </p:nvSpPr>
        <p:spPr>
          <a:xfrm>
            <a:off x="367990" y="613316"/>
            <a:ext cx="10894741" cy="4270918"/>
          </a:xfrm>
        </p:spPr>
        <p:txBody>
          <a:bodyPr>
            <a:noAutofit/>
          </a:bodyPr>
          <a:lstStyle/>
          <a:p>
            <a:endParaRPr lang="en-US" sz="2400" dirty="0" smtClean="0">
              <a:solidFill>
                <a:srgbClr val="444444"/>
              </a:solidFill>
              <a:latin typeface="Century Gothic" panose="020B0502020202020204" pitchFamily="34" charset="0"/>
            </a:endParaRPr>
          </a:p>
          <a:p>
            <a:r>
              <a:rPr lang="en-US" sz="2400" dirty="0" smtClean="0">
                <a:solidFill>
                  <a:srgbClr val="444444"/>
                </a:solidFill>
                <a:latin typeface="Century Gothic" panose="020B0502020202020204" pitchFamily="34" charset="0"/>
              </a:rPr>
              <a:t>Taking </a:t>
            </a:r>
            <a:r>
              <a:rPr lang="en-US" sz="2400" dirty="0">
                <a:solidFill>
                  <a:srgbClr val="444444"/>
                </a:solidFill>
                <a:latin typeface="Century Gothic" panose="020B0502020202020204" pitchFamily="34" charset="0"/>
              </a:rPr>
              <a:t>a vertical approach to your career makes the most sense when you are on a specialist track and you have a clear idea of the role that you would like to have, especially within a defined function such as Finance</a:t>
            </a:r>
            <a:r>
              <a:rPr lang="en-US" sz="2400" dirty="0" smtClean="0">
                <a:solidFill>
                  <a:srgbClr val="444444"/>
                </a:solidFill>
                <a:latin typeface="Century Gothic" panose="020B0502020202020204" pitchFamily="34" charset="0"/>
              </a:rPr>
              <a:t>, Human Resources,  </a:t>
            </a:r>
          </a:p>
          <a:p>
            <a:r>
              <a:rPr lang="en-US" sz="2400" dirty="0" smtClean="0">
                <a:solidFill>
                  <a:srgbClr val="444444"/>
                </a:solidFill>
                <a:latin typeface="Century Gothic" panose="020B0502020202020204" pitchFamily="34" charset="0"/>
              </a:rPr>
              <a:t>Technical </a:t>
            </a:r>
            <a:r>
              <a:rPr lang="en-US" sz="2400" dirty="0">
                <a:solidFill>
                  <a:srgbClr val="444444"/>
                </a:solidFill>
                <a:latin typeface="Century Gothic" panose="020B0502020202020204" pitchFamily="34" charset="0"/>
              </a:rPr>
              <a:t>specialists with deep subject matter expertise typically benefit more from a vertical track as each role in the career path will build upon and deepen the experience and knowledge of that person</a:t>
            </a:r>
            <a:r>
              <a:rPr lang="en-US" sz="2400" dirty="0" smtClean="0">
                <a:solidFill>
                  <a:srgbClr val="444444"/>
                </a:solidFill>
                <a:latin typeface="Century Gothic" panose="020B0502020202020204" pitchFamily="34" charset="0"/>
              </a:rPr>
              <a:t>.</a:t>
            </a:r>
          </a:p>
          <a:p>
            <a:pPr marL="0" indent="0" algn="ctr">
              <a:buNone/>
            </a:pPr>
            <a:r>
              <a:rPr lang="en-US" sz="2400" b="1" dirty="0" smtClean="0">
                <a:solidFill>
                  <a:srgbClr val="444444"/>
                </a:solidFill>
                <a:latin typeface="Century Gothic" panose="020B0502020202020204" pitchFamily="34" charset="0"/>
              </a:rPr>
              <a:t>The </a:t>
            </a:r>
            <a:r>
              <a:rPr lang="en-US" sz="2400" b="1" dirty="0">
                <a:solidFill>
                  <a:srgbClr val="444444"/>
                </a:solidFill>
                <a:latin typeface="Century Gothic" panose="020B0502020202020204" pitchFamily="34" charset="0"/>
              </a:rPr>
              <a:t>pros and cons to following the vertical path are as follows:</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308517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444444"/>
                </a:solidFill>
                <a:latin typeface="Century Gothic" panose="020B0502020202020204" pitchFamily="34" charset="0"/>
              </a:rPr>
              <a:t>Pros:</a:t>
            </a:r>
            <a:endParaRPr lang="en-US" sz="4000" dirty="0">
              <a:latin typeface="Century Gothic" panose="020B0502020202020204" pitchFamily="34" charset="0"/>
            </a:endParaRPr>
          </a:p>
        </p:txBody>
      </p:sp>
      <p:sp>
        <p:nvSpPr>
          <p:cNvPr id="3" name="Content Placeholder 2"/>
          <p:cNvSpPr>
            <a:spLocks noGrp="1"/>
          </p:cNvSpPr>
          <p:nvPr>
            <p:ph idx="1"/>
          </p:nvPr>
        </p:nvSpPr>
        <p:spPr>
          <a:xfrm>
            <a:off x="684212" y="680224"/>
            <a:ext cx="10545066" cy="3620843"/>
          </a:xfrm>
        </p:spPr>
        <p:txBody>
          <a:bodyPr>
            <a:normAutofit/>
          </a:bodyPr>
          <a:lstStyle/>
          <a:p>
            <a:pPr>
              <a:buFont typeface="Arial"/>
              <a:buChar char="•"/>
            </a:pPr>
            <a:r>
              <a:rPr lang="en-US" sz="2800" dirty="0">
                <a:solidFill>
                  <a:srgbClr val="444444"/>
                </a:solidFill>
                <a:latin typeface="Century Gothic" panose="020B0502020202020204" pitchFamily="34" charset="0"/>
              </a:rPr>
              <a:t>Subject matter expertise which continues to deepen and grow over time</a:t>
            </a:r>
          </a:p>
          <a:p>
            <a:pPr>
              <a:buFont typeface="Arial"/>
              <a:buChar char="•"/>
            </a:pPr>
            <a:r>
              <a:rPr lang="en-US" sz="2800" dirty="0">
                <a:solidFill>
                  <a:srgbClr val="444444"/>
                </a:solidFill>
                <a:latin typeface="Century Gothic" panose="020B0502020202020204" pitchFamily="34" charset="0"/>
              </a:rPr>
              <a:t>Experience in the same field or functional area</a:t>
            </a:r>
          </a:p>
          <a:p>
            <a:pPr>
              <a:buFont typeface="Arial"/>
              <a:buChar char="•"/>
            </a:pPr>
            <a:r>
              <a:rPr lang="en-US" sz="2800" dirty="0">
                <a:solidFill>
                  <a:srgbClr val="444444"/>
                </a:solidFill>
                <a:latin typeface="Century Gothic" panose="020B0502020202020204" pitchFamily="34" charset="0"/>
              </a:rPr>
              <a:t>Clearer job options to progress to within a job family</a:t>
            </a:r>
          </a:p>
          <a:p>
            <a:pPr>
              <a:buFont typeface="Arial"/>
              <a:buChar char="•"/>
            </a:pPr>
            <a:r>
              <a:rPr lang="en-US" sz="2800" dirty="0">
                <a:solidFill>
                  <a:srgbClr val="444444"/>
                </a:solidFill>
                <a:latin typeface="Century Gothic" panose="020B0502020202020204" pitchFamily="34" charset="0"/>
              </a:rPr>
              <a:t>Comfort and familiarity with the roles, organization and people within the group</a:t>
            </a:r>
          </a:p>
          <a:p>
            <a:endParaRPr lang="en-US" dirty="0"/>
          </a:p>
        </p:txBody>
      </p:sp>
    </p:spTree>
    <p:extLst>
      <p:ext uri="{BB962C8B-B14F-4D97-AF65-F5344CB8AC3E}">
        <p14:creationId xmlns:p14="http://schemas.microsoft.com/office/powerpoint/2010/main" val="20978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444444"/>
                </a:solidFill>
                <a:latin typeface="Avenir Heavy"/>
              </a:rPr>
              <a:t>Cons:</a:t>
            </a:r>
            <a:endParaRPr lang="en-US" sz="4000" dirty="0"/>
          </a:p>
        </p:txBody>
      </p:sp>
      <p:sp>
        <p:nvSpPr>
          <p:cNvPr id="3" name="Content Placeholder 2"/>
          <p:cNvSpPr>
            <a:spLocks noGrp="1"/>
          </p:cNvSpPr>
          <p:nvPr>
            <p:ph idx="1"/>
          </p:nvPr>
        </p:nvSpPr>
        <p:spPr>
          <a:xfrm>
            <a:off x="684211" y="646772"/>
            <a:ext cx="9329583" cy="3654296"/>
          </a:xfrm>
        </p:spPr>
        <p:txBody>
          <a:bodyPr/>
          <a:lstStyle/>
          <a:p>
            <a:pPr>
              <a:buFont typeface="Arial"/>
              <a:buChar char="•"/>
            </a:pPr>
            <a:r>
              <a:rPr lang="en-US" sz="2800" dirty="0">
                <a:solidFill>
                  <a:srgbClr val="444444"/>
                </a:solidFill>
                <a:latin typeface="Avenir LT Std"/>
              </a:rPr>
              <a:t>Operating with a limited perspective of the business</a:t>
            </a:r>
          </a:p>
          <a:p>
            <a:pPr>
              <a:buFont typeface="Arial"/>
              <a:buChar char="•"/>
            </a:pPr>
            <a:r>
              <a:rPr lang="en-US" sz="2800" dirty="0">
                <a:solidFill>
                  <a:srgbClr val="444444"/>
                </a:solidFill>
                <a:latin typeface="Avenir LT Std"/>
              </a:rPr>
              <a:t>Limited career advancement opportunities, especially in smaller companies or company with long-tenured employees</a:t>
            </a:r>
          </a:p>
          <a:p>
            <a:pPr>
              <a:buFont typeface="Arial"/>
              <a:buChar char="•"/>
            </a:pPr>
            <a:r>
              <a:rPr lang="en-US" sz="2800" dirty="0">
                <a:solidFill>
                  <a:srgbClr val="444444"/>
                </a:solidFill>
                <a:latin typeface="Avenir LT Std"/>
              </a:rPr>
              <a:t>In most companies and in most industries, the job ladder concept is giving way to the lattice approach</a:t>
            </a:r>
          </a:p>
          <a:p>
            <a:endParaRPr lang="en-US" dirty="0"/>
          </a:p>
        </p:txBody>
      </p:sp>
    </p:spTree>
    <p:extLst>
      <p:ext uri="{BB962C8B-B14F-4D97-AF65-F5344CB8AC3E}">
        <p14:creationId xmlns:p14="http://schemas.microsoft.com/office/powerpoint/2010/main" val="28459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Lattice</a:t>
            </a:r>
            <a:br>
              <a:rPr lang="en-US" sz="4000" b="1" dirty="0"/>
            </a:br>
            <a:endParaRPr lang="en-US" sz="4000" dirty="0"/>
          </a:p>
        </p:txBody>
      </p:sp>
      <p:sp>
        <p:nvSpPr>
          <p:cNvPr id="3" name="Content Placeholder 2"/>
          <p:cNvSpPr>
            <a:spLocks noGrp="1"/>
          </p:cNvSpPr>
          <p:nvPr>
            <p:ph idx="1"/>
          </p:nvPr>
        </p:nvSpPr>
        <p:spPr>
          <a:xfrm>
            <a:off x="836762" y="638355"/>
            <a:ext cx="10498347" cy="3662712"/>
          </a:xfrm>
        </p:spPr>
        <p:txBody>
          <a:bodyPr>
            <a:normAutofit fontScale="92500"/>
          </a:bodyPr>
          <a:lstStyle/>
          <a:p>
            <a:endParaRPr lang="en-US" dirty="0" smtClean="0">
              <a:solidFill>
                <a:srgbClr val="444444"/>
              </a:solidFill>
              <a:latin typeface="Avenir LT Std"/>
            </a:endParaRPr>
          </a:p>
          <a:p>
            <a:r>
              <a:rPr lang="en-US" sz="2200" dirty="0" smtClean="0">
                <a:solidFill>
                  <a:srgbClr val="444444"/>
                </a:solidFill>
                <a:latin typeface="Avenir LT Std"/>
              </a:rPr>
              <a:t>Your </a:t>
            </a:r>
            <a:r>
              <a:rPr lang="en-US" sz="2200" dirty="0">
                <a:solidFill>
                  <a:srgbClr val="444444"/>
                </a:solidFill>
                <a:latin typeface="Avenir LT Std"/>
              </a:rPr>
              <a:t>ability to lattice your way to your desired job within your current company may depend on a number of factors, including policies and mindsets around talent mobility, and your own appetite for not following the “traditional” ladder approach.</a:t>
            </a:r>
          </a:p>
          <a:p>
            <a:r>
              <a:rPr lang="en-US" sz="2200" dirty="0">
                <a:solidFill>
                  <a:srgbClr val="444444"/>
                </a:solidFill>
                <a:latin typeface="Avenir LT Std"/>
              </a:rPr>
              <a:t>This approach to career development can apply to many job functions, and is especially critical to those of you who aspire to be general managers, senior business leaders, or any other role that requires a cross-functional and more generalist set of skills.</a:t>
            </a:r>
          </a:p>
          <a:p>
            <a:r>
              <a:rPr lang="en-US" sz="2200" dirty="0">
                <a:solidFill>
                  <a:srgbClr val="444444"/>
                </a:solidFill>
                <a:latin typeface="Avenir LT Std"/>
              </a:rPr>
              <a:t>The lattice approach is also useful to anyone considering a career change, needing to increasingly balance work and life demands, returning to the workforce after stepping out, or anyone seeking to add a few tools to their kit.</a:t>
            </a:r>
          </a:p>
          <a:p>
            <a:endParaRPr lang="en-US" dirty="0"/>
          </a:p>
        </p:txBody>
      </p:sp>
    </p:spTree>
    <p:extLst>
      <p:ext uri="{BB962C8B-B14F-4D97-AF65-F5344CB8AC3E}">
        <p14:creationId xmlns:p14="http://schemas.microsoft.com/office/powerpoint/2010/main" val="361411539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3426</TotalTime>
  <Words>853</Words>
  <Application>Microsoft Office PowerPoint</Application>
  <PresentationFormat>Custom</PresentationFormat>
  <Paragraphs>82</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Slice</vt:lpstr>
      <vt:lpstr>Career directions:  Getting Started with the center for career and professional development</vt:lpstr>
      <vt:lpstr>Self assessment- career directions</vt:lpstr>
      <vt:lpstr>Career lattice</vt:lpstr>
      <vt:lpstr> LADDER VS. LATTICE: WHY HORIZONTAL CAREER MOVES CAN HELP YOU CLIMB HIGHER, FASTER </vt:lpstr>
      <vt:lpstr>Horizontal and vertical career growth</vt:lpstr>
      <vt:lpstr>Climbing </vt:lpstr>
      <vt:lpstr>Pros:</vt:lpstr>
      <vt:lpstr>Cons:</vt:lpstr>
      <vt:lpstr>Lattice </vt:lpstr>
      <vt:lpstr>Lateral</vt:lpstr>
      <vt:lpstr>Pros:</vt:lpstr>
      <vt:lpstr>CONS</vt:lpstr>
      <vt:lpstr>Next career move</vt:lpstr>
      <vt:lpstr>ENRICHMENT</vt:lpstr>
      <vt:lpstr>Realignment</vt:lpstr>
      <vt:lpstr>Career development https://www.collegecentral.com/cambridgecollege/ </vt:lpstr>
      <vt:lpstr>PowerPoint Presentation</vt:lpstr>
    </vt:vector>
  </TitlesOfParts>
  <Company>CambridgeCollege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interview</dc:title>
  <dc:creator>Galatskaya, Irina</dc:creator>
  <cp:lastModifiedBy>Irina Galatskaya</cp:lastModifiedBy>
  <cp:revision>120</cp:revision>
  <dcterms:created xsi:type="dcterms:W3CDTF">2019-05-01T15:38:34Z</dcterms:created>
  <dcterms:modified xsi:type="dcterms:W3CDTF">2020-09-08T19:24:10Z</dcterms:modified>
</cp:coreProperties>
</file>