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23"/>
  </p:notesMasterIdLst>
  <p:sldIdLst>
    <p:sldId id="256" r:id="rId2"/>
    <p:sldId id="267" r:id="rId3"/>
    <p:sldId id="284" r:id="rId4"/>
    <p:sldId id="268" r:id="rId5"/>
    <p:sldId id="269" r:id="rId6"/>
    <p:sldId id="274" r:id="rId7"/>
    <p:sldId id="270" r:id="rId8"/>
    <p:sldId id="259" r:id="rId9"/>
    <p:sldId id="272" r:id="rId10"/>
    <p:sldId id="277" r:id="rId11"/>
    <p:sldId id="285" r:id="rId12"/>
    <p:sldId id="278" r:id="rId13"/>
    <p:sldId id="279" r:id="rId14"/>
    <p:sldId id="260" r:id="rId15"/>
    <p:sldId id="280" r:id="rId16"/>
    <p:sldId id="258" r:id="rId17"/>
    <p:sldId id="281" r:id="rId18"/>
    <p:sldId id="282" r:id="rId19"/>
    <p:sldId id="283" r:id="rId20"/>
    <p:sldId id="261" r:id="rId21"/>
    <p:sldId id="286"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052" autoAdjust="0"/>
  </p:normalViewPr>
  <p:slideViewPr>
    <p:cSldViewPr snapToGrid="0" showGuides="1">
      <p:cViewPr varScale="1">
        <p:scale>
          <a:sx n="119" d="100"/>
          <a:sy n="119" d="100"/>
        </p:scale>
        <p:origin x="96" y="162"/>
      </p:cViewPr>
      <p:guideLst/>
    </p:cSldViewPr>
  </p:slideViewPr>
  <p:outlineViewPr>
    <p:cViewPr>
      <p:scale>
        <a:sx n="33" d="100"/>
        <a:sy n="33" d="100"/>
      </p:scale>
      <p:origin x="0" y="-39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EB448B7-3998-43DF-AFC0-9327E6928918}" type="datetimeFigureOut">
              <a:rPr lang="en-US" smtClean="0"/>
              <a:t>1/30/2020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B1EC805-FC50-424E-8DC7-C7FD6371BD69}" type="slidenum">
              <a:rPr lang="en-US" smtClean="0"/>
              <a:t>‹#›</a:t>
            </a:fld>
            <a:endParaRPr lang="en-US" dirty="0"/>
          </a:p>
        </p:txBody>
      </p:sp>
    </p:spTree>
    <p:extLst>
      <p:ext uri="{BB962C8B-B14F-4D97-AF65-F5344CB8AC3E}">
        <p14:creationId xmlns:p14="http://schemas.microsoft.com/office/powerpoint/2010/main" val="52582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 job is a task or series of tasks performed in exchange for money. It's a specific position of employment that can be full-time, part-time, or temporary (i.e., for a fixed term). It may or may not require special skills or training. The primary motivation for undertaking a job is to earn money, but you might also choose to try out different jobs in order to see which occupations suit you the best.</a:t>
            </a:r>
          </a:p>
          <a:p>
            <a:endParaRPr lang="en-US" sz="1100" dirty="0" smtClean="0"/>
          </a:p>
          <a:p>
            <a:r>
              <a:rPr lang="en-US" sz="1100" dirty="0" smtClean="0"/>
              <a:t>The typical career definition is more complicated. A career is the entire sequence of jobs you hold throughout your lifetime. It encompasses all the training and experiences that help you advance toward a larger aim, such as greater knowledge, increased satisfaction, higher earnings, or more responsibility. Building a career requires setting goals and often involves getting formal education or special training.</a:t>
            </a:r>
          </a:p>
          <a:p>
            <a:endParaRPr lang="en-US" sz="1100" dirty="0" smtClean="0"/>
          </a:p>
          <a:p>
            <a:r>
              <a:rPr lang="en-US" sz="1100" dirty="0" smtClean="0"/>
              <a:t>So, what's the difference between a job and a career? A job is something that is given to you, whereas a career is something that is created by you. You apply for jobs and may work a series of them without a lot of thought for the future. However, a career usually involves progressing in one occupational area or aiming for some sort of long-term goal. </a:t>
            </a:r>
            <a:r>
              <a:rPr lang="en-US" sz="1100" b="1" dirty="0" smtClean="0"/>
              <a:t>Thus, one of the key differences between "job" and "career" lies in the way you perceive the work.</a:t>
            </a:r>
            <a:endParaRPr lang="en-US" sz="1100" b="1" dirty="0"/>
          </a:p>
        </p:txBody>
      </p:sp>
      <p:sp>
        <p:nvSpPr>
          <p:cNvPr id="4" name="Slide Number Placeholder 3"/>
          <p:cNvSpPr>
            <a:spLocks noGrp="1"/>
          </p:cNvSpPr>
          <p:nvPr>
            <p:ph type="sldNum" sz="quarter" idx="10"/>
          </p:nvPr>
        </p:nvSpPr>
        <p:spPr/>
        <p:txBody>
          <a:bodyPr/>
          <a:lstStyle/>
          <a:p>
            <a:fld id="{8B1EC805-FC50-424E-8DC7-C7FD6371BD69}" type="slidenum">
              <a:rPr lang="en-US" smtClean="0"/>
              <a:t>2</a:t>
            </a:fld>
            <a:endParaRPr lang="en-US" dirty="0"/>
          </a:p>
        </p:txBody>
      </p:sp>
    </p:spTree>
    <p:extLst>
      <p:ext uri="{BB962C8B-B14F-4D97-AF65-F5344CB8AC3E}">
        <p14:creationId xmlns:p14="http://schemas.microsoft.com/office/powerpoint/2010/main" val="190614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take it for granted that some things will or will not happen (ex: getting laid off). Scenario planning is about making choices today with an understanding of how they might turn out. From a personal and professional development perspective, scenario planning can equip individuals to prepare for your preferred futures in times of constant change.  </a:t>
            </a:r>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15</a:t>
            </a:fld>
            <a:endParaRPr lang="en-US" dirty="0"/>
          </a:p>
        </p:txBody>
      </p:sp>
    </p:spTree>
    <p:extLst>
      <p:ext uri="{BB962C8B-B14F-4D97-AF65-F5344CB8AC3E}">
        <p14:creationId xmlns:p14="http://schemas.microsoft.com/office/powerpoint/2010/main" val="134880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17</a:t>
            </a:fld>
            <a:endParaRPr lang="en-US" dirty="0"/>
          </a:p>
        </p:txBody>
      </p:sp>
    </p:spTree>
    <p:extLst>
      <p:ext uri="{BB962C8B-B14F-4D97-AF65-F5344CB8AC3E}">
        <p14:creationId xmlns:p14="http://schemas.microsoft.com/office/powerpoint/2010/main" val="224784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SMART goal must have criteria for measuring progress. If there are no criteria, you will not be able to determine your progress and if you are on track to reach your goal. </a:t>
            </a:r>
          </a:p>
          <a:p>
            <a:endParaRPr lang="en-US" dirty="0" smtClean="0"/>
          </a:p>
          <a:p>
            <a:r>
              <a:rPr lang="en-US" dirty="0" smtClean="0"/>
              <a:t>A SMART goal must be achievable and attainable. This will help you figure out ways you can realize that goal and work towards it. The achievability of the goal should be stretched to make you feel challenged, but defined well enough that you can actually achieve it</a:t>
            </a:r>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18</a:t>
            </a:fld>
            <a:endParaRPr lang="en-US" dirty="0"/>
          </a:p>
        </p:txBody>
      </p:sp>
    </p:spTree>
    <p:extLst>
      <p:ext uri="{BB962C8B-B14F-4D97-AF65-F5344CB8AC3E}">
        <p14:creationId xmlns:p14="http://schemas.microsoft.com/office/powerpoint/2010/main" val="48753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SMART goal must be realistic in that the goal can be realistically achieved given the available resources and time. A SMART goal is likely realistic if you believe that it can be accomplished. </a:t>
            </a:r>
          </a:p>
          <a:p>
            <a:endParaRPr lang="en-US" dirty="0" smtClean="0"/>
          </a:p>
          <a:p>
            <a:r>
              <a:rPr lang="en-US" dirty="0" smtClean="0"/>
              <a:t>A SMART goal must be realistic in that the goal can be realistically achieved given the available resources and time. A SMART goal is likely realistic if you believe that it can be accomplished.</a:t>
            </a:r>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19</a:t>
            </a:fld>
            <a:endParaRPr lang="en-US" dirty="0"/>
          </a:p>
        </p:txBody>
      </p:sp>
    </p:spTree>
    <p:extLst>
      <p:ext uri="{BB962C8B-B14F-4D97-AF65-F5344CB8AC3E}">
        <p14:creationId xmlns:p14="http://schemas.microsoft.com/office/powerpoint/2010/main" val="209962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 job is a task or series of tasks performed in exchange for money. It's a specific position of employment that can be full-time, part-time, or temporary (i.e., for a fixed term). It may or may not require special skills or training. The primary motivation for undertaking a job is to earn money, but you might also choose to try out different jobs in order to see which occupations suit you the best.</a:t>
            </a:r>
          </a:p>
          <a:p>
            <a:endParaRPr lang="en-US" sz="1100" dirty="0" smtClean="0"/>
          </a:p>
          <a:p>
            <a:r>
              <a:rPr lang="en-US" sz="1100" dirty="0" smtClean="0"/>
              <a:t>The typical career definition is more complicated. A career is the entire sequence of jobs you hold throughout your lifetime. It encompasses all the training and experiences that help you advance toward a larger aim, such as greater knowledge, increased satisfaction, higher earnings, or more responsibility. Building a career requires setting goals and often involves getting formal education or special training.</a:t>
            </a:r>
          </a:p>
          <a:p>
            <a:endParaRPr lang="en-US" sz="1100" dirty="0" smtClean="0"/>
          </a:p>
          <a:p>
            <a:r>
              <a:rPr lang="en-US" sz="1100" dirty="0" smtClean="0"/>
              <a:t>So, what's the difference between a job and a career? A job is something that is given to you, whereas a career is something that is created by you. You apply for jobs and may work a series of them without a lot of thought for the future. However, a career usually involves progressing in one occupational area or aiming for some sort of long-term goal. </a:t>
            </a:r>
            <a:r>
              <a:rPr lang="en-US" sz="1100" b="1" dirty="0" smtClean="0"/>
              <a:t>Thus, one of the key differences between "job" and "career" lies in the way you perceive the work.</a:t>
            </a:r>
            <a:endParaRPr lang="en-US" sz="1100" b="1" dirty="0"/>
          </a:p>
        </p:txBody>
      </p:sp>
      <p:sp>
        <p:nvSpPr>
          <p:cNvPr id="4" name="Slide Number Placeholder 3"/>
          <p:cNvSpPr>
            <a:spLocks noGrp="1"/>
          </p:cNvSpPr>
          <p:nvPr>
            <p:ph type="sldNum" sz="quarter" idx="10"/>
          </p:nvPr>
        </p:nvSpPr>
        <p:spPr/>
        <p:txBody>
          <a:bodyPr/>
          <a:lstStyle/>
          <a:p>
            <a:fld id="{8B1EC805-FC50-424E-8DC7-C7FD6371BD69}" type="slidenum">
              <a:rPr lang="en-US" smtClean="0"/>
              <a:t>3</a:t>
            </a:fld>
            <a:endParaRPr lang="en-US" dirty="0"/>
          </a:p>
        </p:txBody>
      </p:sp>
    </p:spTree>
    <p:extLst>
      <p:ext uri="{BB962C8B-B14F-4D97-AF65-F5344CB8AC3E}">
        <p14:creationId xmlns:p14="http://schemas.microsoft.com/office/powerpoint/2010/main" val="36821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4</a:t>
            </a:fld>
            <a:endParaRPr lang="en-US" dirty="0"/>
          </a:p>
        </p:txBody>
      </p:sp>
    </p:spTree>
    <p:extLst>
      <p:ext uri="{BB962C8B-B14F-4D97-AF65-F5344CB8AC3E}">
        <p14:creationId xmlns:p14="http://schemas.microsoft.com/office/powerpoint/2010/main" val="278914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Whatever</a:t>
            </a:r>
            <a:r>
              <a:rPr lang="en-US" baseline="0" dirty="0" smtClean="0"/>
              <a:t> field you choose, you should have very detailed knowledge about the job opportunity you’ll be looking at when you graduate. If positions can be hard to find, whether because </a:t>
            </a:r>
            <a:r>
              <a:rPr lang="en-US" baseline="0" dirty="0" err="1" smtClean="0"/>
              <a:t>theres</a:t>
            </a:r>
            <a:r>
              <a:rPr lang="en-US" baseline="0" dirty="0" smtClean="0"/>
              <a:t> intense competition or the job is highly specialized, you might need to consider another approach. The time and money you’ve invested to prepare for your career is meaningless if you cannot make a living at it. </a:t>
            </a:r>
          </a:p>
          <a:p>
            <a:endParaRPr lang="en-US" baseline="0" dirty="0" smtClean="0"/>
          </a:p>
          <a:p>
            <a:r>
              <a:rPr lang="en-US" baseline="0" dirty="0" smtClean="0"/>
              <a:t>2. You should review your goals and aspirations frequently as you plan your career before you graduate. Every few months, write down </a:t>
            </a:r>
            <a:r>
              <a:rPr lang="en-US" baseline="0" dirty="0" err="1" smtClean="0"/>
              <a:t>whre</a:t>
            </a:r>
            <a:r>
              <a:rPr lang="en-US" baseline="0" dirty="0" smtClean="0"/>
              <a:t> you want to be in one year, five years and ten years down the road. Revisit, adjust and add to these goals so you stay on the right track in your educational pursuits.</a:t>
            </a:r>
          </a:p>
          <a:p>
            <a:endParaRPr lang="en-US" baseline="0" dirty="0" smtClean="0"/>
          </a:p>
          <a:p>
            <a:r>
              <a:rPr lang="en-US" baseline="0" dirty="0" smtClean="0"/>
              <a:t>3. Excelling in the classroom alone isn’t enough to land you the perfect job, rather career when you graduate, especially when many other students have the same high grades.</a:t>
            </a:r>
          </a:p>
          <a:p>
            <a:r>
              <a:rPr lang="en-US" baseline="0" dirty="0" smtClean="0"/>
              <a:t>A potential employer will be looking at your level of experience in addition to your education, so make sure you either have some or can arrange to obtain some. Internship is also a worthwhile pursuit.</a:t>
            </a:r>
          </a:p>
          <a:p>
            <a:endParaRPr lang="en-US" baseline="0" dirty="0" smtClean="0"/>
          </a:p>
          <a:p>
            <a:r>
              <a:rPr lang="en-US" baseline="0" dirty="0" smtClean="0"/>
              <a:t>4. A job shouldn’t be simply a way to earn a paycheck; rather, your career should be something you enjoy and that drives you to succeed. </a:t>
            </a:r>
          </a:p>
          <a:p>
            <a:endParaRPr lang="en-US" baseline="0" dirty="0" smtClean="0"/>
          </a:p>
          <a:p>
            <a:r>
              <a:rPr lang="en-US" baseline="0" dirty="0" smtClean="0"/>
              <a:t>5. Many fields experience ups and downs as the global shifts.</a:t>
            </a:r>
          </a:p>
          <a:p>
            <a:endParaRPr lang="en-US" baseline="0" dirty="0" smtClean="0"/>
          </a:p>
          <a:p>
            <a:r>
              <a:rPr lang="en-US" baseline="0" dirty="0" smtClean="0"/>
              <a:t>6. Internship are a great way to gain experience and learn more about your field. </a:t>
            </a:r>
          </a:p>
          <a:p>
            <a:endParaRPr lang="en-US" baseline="0" dirty="0" smtClean="0"/>
          </a:p>
          <a:p>
            <a:r>
              <a:rPr lang="en-US" baseline="0" dirty="0" smtClean="0"/>
              <a:t>No matter what field you choose, it is important to plan your career before you graduate if you want to find success. The ideal position isn’t just handed to you; it’s essential to earn it by showing that you possess qualities that other candidate don’t offer. There is no doubt that the right educational program is also critical, so you should invest tie and effort in finding the best available in your area of study.</a:t>
            </a:r>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6</a:t>
            </a:fld>
            <a:endParaRPr lang="en-US" dirty="0"/>
          </a:p>
        </p:txBody>
      </p:sp>
    </p:spTree>
    <p:extLst>
      <p:ext uri="{BB962C8B-B14F-4D97-AF65-F5344CB8AC3E}">
        <p14:creationId xmlns:p14="http://schemas.microsoft.com/office/powerpoint/2010/main" val="237510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8</a:t>
            </a:fld>
            <a:endParaRPr lang="en-US" dirty="0"/>
          </a:p>
        </p:txBody>
      </p:sp>
    </p:spTree>
    <p:extLst>
      <p:ext uri="{BB962C8B-B14F-4D97-AF65-F5344CB8AC3E}">
        <p14:creationId xmlns:p14="http://schemas.microsoft.com/office/powerpoint/2010/main" val="25212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10</a:t>
            </a:fld>
            <a:endParaRPr lang="en-US" dirty="0"/>
          </a:p>
        </p:txBody>
      </p:sp>
    </p:spTree>
    <p:extLst>
      <p:ext uri="{BB962C8B-B14F-4D97-AF65-F5344CB8AC3E}">
        <p14:creationId xmlns:p14="http://schemas.microsoft.com/office/powerpoint/2010/main" val="253117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11</a:t>
            </a:fld>
            <a:endParaRPr lang="en-US" dirty="0"/>
          </a:p>
        </p:txBody>
      </p:sp>
    </p:spTree>
    <p:extLst>
      <p:ext uri="{BB962C8B-B14F-4D97-AF65-F5344CB8AC3E}">
        <p14:creationId xmlns:p14="http://schemas.microsoft.com/office/powerpoint/2010/main" val="220500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13</a:t>
            </a:fld>
            <a:endParaRPr lang="en-US" dirty="0"/>
          </a:p>
        </p:txBody>
      </p:sp>
    </p:spTree>
    <p:extLst>
      <p:ext uri="{BB962C8B-B14F-4D97-AF65-F5344CB8AC3E}">
        <p14:creationId xmlns:p14="http://schemas.microsoft.com/office/powerpoint/2010/main" val="363673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EC805-FC50-424E-8DC7-C7FD6371BD69}" type="slidenum">
              <a:rPr lang="en-US" smtClean="0"/>
              <a:t>14</a:t>
            </a:fld>
            <a:endParaRPr lang="en-US" dirty="0"/>
          </a:p>
        </p:txBody>
      </p:sp>
    </p:spTree>
    <p:extLst>
      <p:ext uri="{BB962C8B-B14F-4D97-AF65-F5344CB8AC3E}">
        <p14:creationId xmlns:p14="http://schemas.microsoft.com/office/powerpoint/2010/main" val="1511684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7DE6118-2437-4B30-8E3C-4D2BE6020583}" type="datetimeFigureOut">
              <a:rPr lang="en-US" smtClean="0"/>
              <a:pPr/>
              <a:t>1/30/2020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3136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71840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549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413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4759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5469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80938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2352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7512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4628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9287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7956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5811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2740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4584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1316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30691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DE6118-2437-4B30-8E3C-4D2BE6020583}" type="datetimeFigureOut">
              <a:rPr lang="en-US" smtClean="0"/>
              <a:pPr/>
              <a:t>1/30/2020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4096918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8085" y="2505283"/>
            <a:ext cx="8158798" cy="1462711"/>
          </a:xfrm>
        </p:spPr>
        <p:txBody>
          <a:bodyPr>
            <a:normAutofit/>
          </a:bodyPr>
          <a:lstStyle/>
          <a:p>
            <a:pPr algn="ctr"/>
            <a:r>
              <a:rPr lang="en-US" sz="4800" b="1" dirty="0" smtClean="0"/>
              <a:t>Your career pathway: Creating a Career Plan</a:t>
            </a:r>
            <a:endParaRPr lang="en-US" sz="4800" b="1" dirty="0"/>
          </a:p>
        </p:txBody>
      </p:sp>
      <p:sp>
        <p:nvSpPr>
          <p:cNvPr id="3" name="Subtitle 2"/>
          <p:cNvSpPr>
            <a:spLocks noGrp="1"/>
          </p:cNvSpPr>
          <p:nvPr>
            <p:ph type="subTitle" idx="1"/>
          </p:nvPr>
        </p:nvSpPr>
        <p:spPr>
          <a:xfrm>
            <a:off x="2906383" y="4951839"/>
            <a:ext cx="6777791" cy="1050758"/>
          </a:xfrm>
        </p:spPr>
        <p:txBody>
          <a:bodyPr>
            <a:normAutofit fontScale="47500" lnSpcReduction="20000"/>
          </a:bodyPr>
          <a:lstStyle/>
          <a:p>
            <a:pPr algn="ctr"/>
            <a:r>
              <a:rPr lang="en-US" sz="3600" b="1" dirty="0" smtClean="0"/>
              <a:t>Presented by:</a:t>
            </a:r>
          </a:p>
          <a:p>
            <a:pPr algn="ctr"/>
            <a:r>
              <a:rPr lang="en-US" sz="3600" b="1" dirty="0" smtClean="0"/>
              <a:t> Irina Galatskaya, Manager of Career Services, Center for Career and Professional Development </a:t>
            </a:r>
          </a:p>
          <a:p>
            <a:pPr algn="ctr"/>
            <a:endParaRPr lang="en-US" sz="4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661" y="50192"/>
            <a:ext cx="4650332" cy="1122494"/>
          </a:xfrm>
          <a:prstGeom prst="rect">
            <a:avLst/>
          </a:prstGeom>
        </p:spPr>
      </p:pic>
      <p:sp>
        <p:nvSpPr>
          <p:cNvPr id="7" name="TextBox 6"/>
          <p:cNvSpPr txBox="1"/>
          <p:nvPr/>
        </p:nvSpPr>
        <p:spPr>
          <a:xfrm>
            <a:off x="2087073" y="1973830"/>
            <a:ext cx="8239432" cy="461665"/>
          </a:xfrm>
          <a:prstGeom prst="rect">
            <a:avLst/>
          </a:prstGeom>
          <a:noFill/>
        </p:spPr>
        <p:txBody>
          <a:bodyPr wrap="square" rtlCol="0">
            <a:spAutoFit/>
          </a:bodyPr>
          <a:lstStyle/>
          <a:p>
            <a:pPr algn="ctr"/>
            <a:r>
              <a:rPr lang="en-US" sz="2400" b="1" dirty="0" smtClean="0">
                <a:solidFill>
                  <a:schemeClr val="accent2">
                    <a:lumMod val="75000"/>
                  </a:schemeClr>
                </a:solidFill>
              </a:rPr>
              <a:t>CENTER FOR CAREER AND PROFESSIONAL DEVELOPMENT</a:t>
            </a:r>
            <a:endParaRPr lang="en-US" sz="2400" b="1" dirty="0">
              <a:solidFill>
                <a:schemeClr val="accent2">
                  <a:lumMod val="75000"/>
                </a:schemeClr>
              </a:solidFill>
            </a:endParaRPr>
          </a:p>
        </p:txBody>
      </p:sp>
    </p:spTree>
    <p:extLst>
      <p:ext uri="{BB962C8B-B14F-4D97-AF65-F5344CB8AC3E}">
        <p14:creationId xmlns:p14="http://schemas.microsoft.com/office/powerpoint/2010/main" val="87545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7987"/>
            <a:ext cx="9486900" cy="609600"/>
          </a:xfrm>
        </p:spPr>
        <p:txBody>
          <a:bodyPr>
            <a:noAutofit/>
          </a:bodyPr>
          <a:lstStyle/>
          <a:p>
            <a:pPr algn="ctr"/>
            <a:r>
              <a:rPr lang="en-US" sz="4000" b="1" dirty="0" smtClean="0">
                <a:solidFill>
                  <a:schemeClr val="accent2">
                    <a:lumMod val="75000"/>
                  </a:schemeClr>
                </a:solidFill>
              </a:rPr>
              <a:t>WORK VALUES</a:t>
            </a:r>
            <a:endParaRPr lang="en-US" sz="4000" b="1" dirty="0">
              <a:solidFill>
                <a:schemeClr val="accent2">
                  <a:lumMod val="75000"/>
                </a:schemeClr>
              </a:solidFill>
            </a:endParaRPr>
          </a:p>
        </p:txBody>
      </p:sp>
      <p:sp>
        <p:nvSpPr>
          <p:cNvPr id="3" name="Content Placeholder 2"/>
          <p:cNvSpPr>
            <a:spLocks noGrp="1"/>
          </p:cNvSpPr>
          <p:nvPr>
            <p:ph idx="1"/>
          </p:nvPr>
        </p:nvSpPr>
        <p:spPr>
          <a:xfrm>
            <a:off x="1485900" y="1093989"/>
            <a:ext cx="9486900" cy="5100333"/>
          </a:xfrm>
        </p:spPr>
        <p:txBody>
          <a:bodyPr>
            <a:noAutofit/>
          </a:bodyPr>
          <a:lstStyle/>
          <a:p>
            <a:pPr>
              <a:lnSpc>
                <a:spcPct val="100000"/>
              </a:lnSpc>
              <a:spcBef>
                <a:spcPts val="600"/>
              </a:spcBef>
              <a:buFont typeface="Arial" panose="020B0604020202020204" pitchFamily="34" charset="0"/>
              <a:buChar char="•"/>
            </a:pPr>
            <a:r>
              <a:rPr lang="en-US" sz="2000" b="1" dirty="0" smtClean="0">
                <a:solidFill>
                  <a:schemeClr val="bg2"/>
                </a:solidFill>
              </a:rPr>
              <a:t>People work for a variety of reasons:</a:t>
            </a:r>
          </a:p>
          <a:p>
            <a:pPr marL="0" indent="0">
              <a:lnSpc>
                <a:spcPct val="100000"/>
              </a:lnSpc>
              <a:spcBef>
                <a:spcPts val="600"/>
              </a:spcBef>
              <a:buNone/>
            </a:pPr>
            <a:r>
              <a:rPr lang="en-US" sz="2000" b="1" i="1" dirty="0" smtClean="0"/>
              <a:t>	- </a:t>
            </a:r>
            <a:r>
              <a:rPr lang="en-US" sz="2000" dirty="0" smtClean="0"/>
              <a:t>Money, personal satisfaction, to help others</a:t>
            </a:r>
          </a:p>
          <a:p>
            <a:pPr marL="0" indent="0">
              <a:lnSpc>
                <a:spcPct val="100000"/>
              </a:lnSpc>
              <a:spcBef>
                <a:spcPts val="600"/>
              </a:spcBef>
              <a:buNone/>
            </a:pPr>
            <a:endParaRPr lang="en-US" sz="800" dirty="0" smtClean="0"/>
          </a:p>
          <a:p>
            <a:pPr>
              <a:lnSpc>
                <a:spcPct val="100000"/>
              </a:lnSpc>
              <a:spcBef>
                <a:spcPts val="600"/>
              </a:spcBef>
              <a:buFont typeface="Arial" panose="020B0604020202020204" pitchFamily="34" charset="0"/>
              <a:buChar char="•"/>
            </a:pPr>
            <a:r>
              <a:rPr lang="en-US" sz="2000" b="1" dirty="0" smtClean="0">
                <a:solidFill>
                  <a:schemeClr val="bg2"/>
                </a:solidFill>
              </a:rPr>
              <a:t>Important questions to ask yourself</a:t>
            </a:r>
          </a:p>
          <a:p>
            <a:pPr marL="0" indent="0">
              <a:lnSpc>
                <a:spcPct val="100000"/>
              </a:lnSpc>
              <a:spcBef>
                <a:spcPts val="600"/>
              </a:spcBef>
              <a:buNone/>
            </a:pPr>
            <a:r>
              <a:rPr lang="en-US" sz="2000" dirty="0" smtClean="0"/>
              <a:t>	- Why am I working?</a:t>
            </a:r>
          </a:p>
          <a:p>
            <a:pPr marL="0" indent="0">
              <a:lnSpc>
                <a:spcPct val="100000"/>
              </a:lnSpc>
              <a:spcBef>
                <a:spcPts val="600"/>
              </a:spcBef>
              <a:buNone/>
            </a:pPr>
            <a:r>
              <a:rPr lang="en-US" sz="2000" dirty="0"/>
              <a:t>	</a:t>
            </a:r>
            <a:r>
              <a:rPr lang="en-US" sz="2000" dirty="0" smtClean="0"/>
              <a:t>- What is important to me about work?</a:t>
            </a:r>
          </a:p>
          <a:p>
            <a:pPr marL="0" indent="0">
              <a:lnSpc>
                <a:spcPct val="100000"/>
              </a:lnSpc>
              <a:spcBef>
                <a:spcPts val="600"/>
              </a:spcBef>
              <a:buNone/>
            </a:pPr>
            <a:r>
              <a:rPr lang="en-US" sz="2000" dirty="0"/>
              <a:t>	</a:t>
            </a:r>
            <a:r>
              <a:rPr lang="en-US" sz="2000" dirty="0" smtClean="0"/>
              <a:t>- What do I value most?</a:t>
            </a:r>
          </a:p>
          <a:p>
            <a:pPr>
              <a:buFont typeface="Wingdings" panose="05000000000000000000" pitchFamily="2" charset="2"/>
              <a:buChar char="Ø"/>
            </a:pPr>
            <a:r>
              <a:rPr lang="en-US" sz="2000" dirty="0" smtClean="0"/>
              <a:t> </a:t>
            </a:r>
            <a:r>
              <a:rPr lang="en-US" sz="2000" dirty="0" smtClean="0">
                <a:solidFill>
                  <a:schemeClr val="bg2"/>
                </a:solidFill>
              </a:rPr>
              <a:t>When discussing the notion “ value” </a:t>
            </a:r>
            <a:r>
              <a:rPr lang="en-US" sz="2000" dirty="0" smtClean="0"/>
              <a:t>you may identify that you don’t care….you  work because you have bills to pay and nothing more. This may be true and everyone likely has that reality, however, this type of response actually indicates some underlying values (ex: financial security, stability, etc.). However, the most people have other key values as well and that working in a job that goes against a key values as well and working in a job that goes against a key value which can make the work very hard. </a:t>
            </a:r>
          </a:p>
        </p:txBody>
      </p:sp>
    </p:spTree>
    <p:extLst>
      <p:ext uri="{BB962C8B-B14F-4D97-AF65-F5344CB8AC3E}">
        <p14:creationId xmlns:p14="http://schemas.microsoft.com/office/powerpoint/2010/main" val="374543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7987"/>
            <a:ext cx="9486900" cy="609600"/>
          </a:xfrm>
        </p:spPr>
        <p:txBody>
          <a:bodyPr>
            <a:noAutofit/>
          </a:bodyPr>
          <a:lstStyle/>
          <a:p>
            <a:pPr algn="ctr"/>
            <a:r>
              <a:rPr lang="en-US" sz="4000" b="1" dirty="0" smtClean="0">
                <a:solidFill>
                  <a:schemeClr val="accent2">
                    <a:lumMod val="75000"/>
                  </a:schemeClr>
                </a:solidFill>
              </a:rPr>
              <a:t>WORK VALUES</a:t>
            </a:r>
            <a:endParaRPr lang="en-US" sz="4000" b="1" dirty="0">
              <a:solidFill>
                <a:schemeClr val="accent2">
                  <a:lumMod val="75000"/>
                </a:schemeClr>
              </a:solidFill>
            </a:endParaRPr>
          </a:p>
        </p:txBody>
      </p:sp>
      <p:sp>
        <p:nvSpPr>
          <p:cNvPr id="3" name="Content Placeholder 2"/>
          <p:cNvSpPr>
            <a:spLocks noGrp="1"/>
          </p:cNvSpPr>
          <p:nvPr>
            <p:ph idx="1"/>
          </p:nvPr>
        </p:nvSpPr>
        <p:spPr>
          <a:xfrm>
            <a:off x="1485900" y="1129554"/>
            <a:ext cx="9486900" cy="5005776"/>
          </a:xfrm>
        </p:spPr>
        <p:txBody>
          <a:bodyPr>
            <a:noAutofit/>
          </a:bodyPr>
          <a:lstStyle/>
          <a:p>
            <a:pPr marL="0" indent="0">
              <a:lnSpc>
                <a:spcPts val="3100"/>
              </a:lnSpc>
              <a:spcBef>
                <a:spcPts val="600"/>
              </a:spcBef>
              <a:buNone/>
            </a:pPr>
            <a:r>
              <a:rPr lang="en-US" sz="2000" dirty="0" smtClean="0"/>
              <a:t>When discussing the notion “ value” you may identify that you don’t care….you  work because you have bills to pay and nothing more. This may be true and everyone likely has that reality, however, this type of response actually indicates some underlying values (ex: financial security, stability, etc.).  However, the most people have other key values as well and that working in a job that goes against a key values as well and working in a job that goes against a key value which can make the work very hard. </a:t>
            </a:r>
          </a:p>
          <a:p>
            <a:pPr marL="0" indent="0">
              <a:buNone/>
            </a:pPr>
            <a:r>
              <a:rPr lang="en-US" b="1" dirty="0" smtClean="0">
                <a:solidFill>
                  <a:schemeClr val="bg2"/>
                </a:solidFill>
              </a:rPr>
              <a:t>EXERCISE: </a:t>
            </a:r>
          </a:p>
          <a:p>
            <a:pPr marL="0" indent="0">
              <a:buNone/>
            </a:pPr>
            <a:r>
              <a:rPr lang="en-US" sz="2000" dirty="0" smtClean="0"/>
              <a:t>“</a:t>
            </a:r>
            <a:r>
              <a:rPr lang="en-US" sz="2000" b="1" dirty="0" smtClean="0"/>
              <a:t>What do you value at work?” </a:t>
            </a:r>
          </a:p>
          <a:p>
            <a:pPr marL="457200" lvl="1" indent="0">
              <a:buNone/>
            </a:pPr>
            <a:r>
              <a:rPr lang="en-US" dirty="0" smtClean="0"/>
              <a:t>Share your top five values and discuss the similarities/differences in what people value at work</a:t>
            </a:r>
          </a:p>
          <a:p>
            <a:pPr marL="0" indent="0">
              <a:buNone/>
            </a:pPr>
            <a:endParaRPr lang="en-US" sz="2000" dirty="0"/>
          </a:p>
        </p:txBody>
      </p:sp>
    </p:spTree>
    <p:extLst>
      <p:ext uri="{BB962C8B-B14F-4D97-AF65-F5344CB8AC3E}">
        <p14:creationId xmlns:p14="http://schemas.microsoft.com/office/powerpoint/2010/main" val="3694690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169" y="117987"/>
            <a:ext cx="9458631" cy="685800"/>
          </a:xfrm>
        </p:spPr>
        <p:txBody>
          <a:bodyPr>
            <a:normAutofit/>
          </a:bodyPr>
          <a:lstStyle/>
          <a:p>
            <a:pPr algn="ctr"/>
            <a:r>
              <a:rPr lang="en-US" sz="4000" b="1" dirty="0" smtClean="0">
                <a:solidFill>
                  <a:schemeClr val="accent2">
                    <a:lumMod val="75000"/>
                  </a:schemeClr>
                </a:solidFill>
              </a:rPr>
              <a:t>INTERESTS</a:t>
            </a:r>
            <a:endParaRPr lang="en-US" sz="4000" b="1" dirty="0">
              <a:solidFill>
                <a:schemeClr val="accent2">
                  <a:lumMod val="75000"/>
                </a:schemeClr>
              </a:solidFill>
            </a:endParaRPr>
          </a:p>
        </p:txBody>
      </p:sp>
      <p:sp>
        <p:nvSpPr>
          <p:cNvPr id="3" name="Content Placeholder 2"/>
          <p:cNvSpPr>
            <a:spLocks noGrp="1"/>
          </p:cNvSpPr>
          <p:nvPr>
            <p:ph idx="1"/>
          </p:nvPr>
        </p:nvSpPr>
        <p:spPr>
          <a:xfrm>
            <a:off x="1371600" y="1236407"/>
            <a:ext cx="9601200" cy="4908756"/>
          </a:xfrm>
        </p:spPr>
        <p:txBody>
          <a:bodyPr>
            <a:normAutofit/>
          </a:bodyPr>
          <a:lstStyle/>
          <a:p>
            <a:pPr>
              <a:lnSpc>
                <a:spcPts val="2500"/>
              </a:lnSpc>
              <a:spcBef>
                <a:spcPts val="600"/>
              </a:spcBef>
              <a:buFont typeface="Arial" panose="020B0604020202020204" pitchFamily="34" charset="0"/>
              <a:buChar char="•"/>
            </a:pPr>
            <a:r>
              <a:rPr lang="en-US" b="1" dirty="0" smtClean="0">
                <a:solidFill>
                  <a:schemeClr val="bg2"/>
                </a:solidFill>
              </a:rPr>
              <a:t>An interest may involve</a:t>
            </a:r>
          </a:p>
          <a:p>
            <a:pPr lvl="1">
              <a:lnSpc>
                <a:spcPts val="2500"/>
              </a:lnSpc>
              <a:spcBef>
                <a:spcPts val="600"/>
              </a:spcBef>
              <a:buFontTx/>
              <a:buChar char="-"/>
            </a:pPr>
            <a:r>
              <a:rPr lang="en-US" sz="2100" dirty="0" smtClean="0"/>
              <a:t>Something that you are curious about or that intrigues you</a:t>
            </a:r>
          </a:p>
          <a:p>
            <a:pPr>
              <a:lnSpc>
                <a:spcPts val="2500"/>
              </a:lnSpc>
              <a:spcBef>
                <a:spcPts val="600"/>
              </a:spcBef>
              <a:buFont typeface="Arial" panose="020B0604020202020204" pitchFamily="34" charset="0"/>
              <a:buChar char="•"/>
            </a:pPr>
            <a:r>
              <a:rPr lang="en-US" b="1" dirty="0" smtClean="0">
                <a:solidFill>
                  <a:schemeClr val="bg2"/>
                </a:solidFill>
              </a:rPr>
              <a:t>May be something </a:t>
            </a:r>
            <a:r>
              <a:rPr lang="en-US" b="1" dirty="0" smtClean="0"/>
              <a:t>active, </a:t>
            </a:r>
            <a:r>
              <a:rPr lang="en-US" dirty="0" smtClean="0"/>
              <a:t>e.g. sports</a:t>
            </a:r>
          </a:p>
          <a:p>
            <a:pPr>
              <a:lnSpc>
                <a:spcPts val="2500"/>
              </a:lnSpc>
              <a:spcBef>
                <a:spcPts val="600"/>
              </a:spcBef>
              <a:buFont typeface="Arial" panose="020B0604020202020204" pitchFamily="34" charset="0"/>
              <a:buChar char="•"/>
            </a:pPr>
            <a:r>
              <a:rPr lang="en-US" b="1" dirty="0" smtClean="0">
                <a:solidFill>
                  <a:schemeClr val="bg2"/>
                </a:solidFill>
              </a:rPr>
              <a:t>May be passive; </a:t>
            </a:r>
            <a:r>
              <a:rPr lang="en-US" dirty="0" smtClean="0"/>
              <a:t>e.g. reading</a:t>
            </a:r>
          </a:p>
          <a:p>
            <a:pPr>
              <a:lnSpc>
                <a:spcPts val="2500"/>
              </a:lnSpc>
              <a:spcBef>
                <a:spcPts val="600"/>
              </a:spcBef>
              <a:buFont typeface="Arial" panose="020B0604020202020204" pitchFamily="34" charset="0"/>
              <a:buChar char="•"/>
            </a:pPr>
            <a:r>
              <a:rPr lang="en-US" b="1" dirty="0" smtClean="0">
                <a:solidFill>
                  <a:schemeClr val="bg2"/>
                </a:solidFill>
              </a:rPr>
              <a:t>Helps identify </a:t>
            </a:r>
            <a:r>
              <a:rPr lang="en-US" dirty="0" smtClean="0"/>
              <a:t>occupational choices</a:t>
            </a:r>
          </a:p>
          <a:p>
            <a:pPr marL="0" indent="0">
              <a:spcBef>
                <a:spcPts val="600"/>
              </a:spcBef>
              <a:buNone/>
            </a:pPr>
            <a:endParaRPr lang="en-US" sz="800" b="1" dirty="0" smtClean="0">
              <a:solidFill>
                <a:schemeClr val="bg2"/>
              </a:solidFill>
            </a:endParaRPr>
          </a:p>
          <a:p>
            <a:pPr marL="0" indent="0">
              <a:spcBef>
                <a:spcPts val="600"/>
              </a:spcBef>
              <a:buNone/>
            </a:pPr>
            <a:r>
              <a:rPr lang="en-US" b="1" dirty="0" smtClean="0">
                <a:solidFill>
                  <a:schemeClr val="bg2"/>
                </a:solidFill>
              </a:rPr>
              <a:t>EXERCISE:</a:t>
            </a:r>
          </a:p>
          <a:p>
            <a:pPr>
              <a:spcBef>
                <a:spcPts val="600"/>
              </a:spcBef>
              <a:buFont typeface="Wingdings" panose="05000000000000000000" pitchFamily="2" charset="2"/>
              <a:buChar char="Ø"/>
            </a:pPr>
            <a:r>
              <a:rPr lang="en-US" dirty="0" smtClean="0"/>
              <a:t>Please </a:t>
            </a:r>
            <a:r>
              <a:rPr lang="en-US" dirty="0"/>
              <a:t>share your top three- to- five interests.</a:t>
            </a:r>
          </a:p>
          <a:p>
            <a:pPr lvl="1">
              <a:spcBef>
                <a:spcPts val="600"/>
              </a:spcBef>
            </a:pPr>
            <a:r>
              <a:rPr lang="en-US" dirty="0" smtClean="0"/>
              <a:t>What would you be willing to do for free?</a:t>
            </a:r>
          </a:p>
          <a:p>
            <a:pPr lvl="1">
              <a:spcBef>
                <a:spcPts val="600"/>
              </a:spcBef>
            </a:pPr>
            <a:r>
              <a:rPr lang="en-US" dirty="0" smtClean="0"/>
              <a:t>What “causes” do you really care about?</a:t>
            </a:r>
          </a:p>
          <a:p>
            <a:pPr lvl="1">
              <a:spcBef>
                <a:spcPts val="600"/>
              </a:spcBef>
            </a:pPr>
            <a:r>
              <a:rPr lang="en-US" dirty="0" smtClean="0"/>
              <a:t>If you could do anything you wanted to earn money, what would it be?</a:t>
            </a:r>
          </a:p>
          <a:p>
            <a:pPr marL="0" indent="0">
              <a:buNone/>
            </a:pPr>
            <a:endParaRPr lang="en-US" b="1" dirty="0" smtClean="0"/>
          </a:p>
          <a:p>
            <a:pPr>
              <a:buFontTx/>
              <a:buChar char="-"/>
            </a:pPr>
            <a:endParaRPr lang="en-US" dirty="0" smtClean="0"/>
          </a:p>
          <a:p>
            <a:pPr>
              <a:buFontTx/>
              <a:buChar char="-"/>
            </a:pPr>
            <a:endParaRPr lang="en-US" dirty="0"/>
          </a:p>
        </p:txBody>
      </p:sp>
    </p:spTree>
    <p:extLst>
      <p:ext uri="{BB962C8B-B14F-4D97-AF65-F5344CB8AC3E}">
        <p14:creationId xmlns:p14="http://schemas.microsoft.com/office/powerpoint/2010/main" val="2089925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3306"/>
            <a:ext cx="9486900" cy="592494"/>
          </a:xfrm>
        </p:spPr>
        <p:txBody>
          <a:bodyPr>
            <a:noAutofit/>
          </a:bodyPr>
          <a:lstStyle/>
          <a:p>
            <a:pPr algn="ctr"/>
            <a:r>
              <a:rPr lang="en-US" sz="4000" b="1" dirty="0" smtClean="0">
                <a:solidFill>
                  <a:schemeClr val="accent2">
                    <a:lumMod val="75000"/>
                  </a:schemeClr>
                </a:solidFill>
              </a:rPr>
              <a:t>SKILLS</a:t>
            </a:r>
            <a:endParaRPr lang="en-US" sz="4000" b="1" dirty="0">
              <a:solidFill>
                <a:schemeClr val="accent2">
                  <a:lumMod val="75000"/>
                </a:schemeClr>
              </a:solidFill>
            </a:endParaRPr>
          </a:p>
        </p:txBody>
      </p:sp>
      <p:sp>
        <p:nvSpPr>
          <p:cNvPr id="3" name="Content Placeholder 2"/>
          <p:cNvSpPr>
            <a:spLocks noGrp="1"/>
          </p:cNvSpPr>
          <p:nvPr>
            <p:ph idx="1"/>
          </p:nvPr>
        </p:nvSpPr>
        <p:spPr>
          <a:xfrm>
            <a:off x="1485900" y="941438"/>
            <a:ext cx="9486900" cy="5370871"/>
          </a:xfrm>
        </p:spPr>
        <p:txBody>
          <a:bodyPr>
            <a:normAutofit lnSpcReduction="10000"/>
          </a:bodyPr>
          <a:lstStyle/>
          <a:p>
            <a:pPr>
              <a:lnSpc>
                <a:spcPts val="2400"/>
              </a:lnSpc>
              <a:spcBef>
                <a:spcPts val="600"/>
              </a:spcBef>
              <a:buFont typeface="Arial" panose="020B0604020202020204" pitchFamily="34" charset="0"/>
              <a:buChar char="•"/>
            </a:pPr>
            <a:r>
              <a:rPr lang="en-US" b="1" dirty="0" smtClean="0">
                <a:solidFill>
                  <a:srgbClr val="002060"/>
                </a:solidFill>
              </a:rPr>
              <a:t>Skills are the abilities to do something well:</a:t>
            </a:r>
          </a:p>
          <a:p>
            <a:pPr marL="0" indent="0">
              <a:lnSpc>
                <a:spcPts val="2400"/>
              </a:lnSpc>
              <a:spcBef>
                <a:spcPts val="600"/>
              </a:spcBef>
              <a:buNone/>
            </a:pPr>
            <a:r>
              <a:rPr lang="en-US" dirty="0"/>
              <a:t>	</a:t>
            </a:r>
            <a:r>
              <a:rPr lang="en-US" dirty="0" smtClean="0"/>
              <a:t>- </a:t>
            </a:r>
            <a:r>
              <a:rPr lang="en-US" sz="2000" dirty="0" smtClean="0"/>
              <a:t>A talent</a:t>
            </a:r>
          </a:p>
          <a:p>
            <a:pPr marL="0" indent="0">
              <a:lnSpc>
                <a:spcPts val="2400"/>
              </a:lnSpc>
              <a:spcBef>
                <a:spcPts val="600"/>
              </a:spcBef>
              <a:buNone/>
            </a:pPr>
            <a:r>
              <a:rPr lang="en-US" sz="2000" dirty="0"/>
              <a:t>	</a:t>
            </a:r>
            <a:r>
              <a:rPr lang="en-US" sz="2000" dirty="0" smtClean="0"/>
              <a:t>- Specific training or practice</a:t>
            </a:r>
          </a:p>
          <a:p>
            <a:pPr>
              <a:lnSpc>
                <a:spcPts val="2400"/>
              </a:lnSpc>
              <a:spcBef>
                <a:spcPts val="600"/>
              </a:spcBef>
              <a:buFont typeface="Arial" panose="020B0604020202020204" pitchFamily="34" charset="0"/>
              <a:buChar char="•"/>
            </a:pPr>
            <a:r>
              <a:rPr lang="en-US" b="1" dirty="0" smtClean="0">
                <a:solidFill>
                  <a:srgbClr val="002060"/>
                </a:solidFill>
              </a:rPr>
              <a:t>Skills may include activities that you:</a:t>
            </a:r>
          </a:p>
          <a:p>
            <a:pPr marL="0" indent="0">
              <a:lnSpc>
                <a:spcPts val="2400"/>
              </a:lnSpc>
              <a:spcBef>
                <a:spcPts val="600"/>
              </a:spcBef>
              <a:buNone/>
            </a:pPr>
            <a:r>
              <a:rPr lang="en-US" b="1" dirty="0"/>
              <a:t>	</a:t>
            </a:r>
            <a:r>
              <a:rPr lang="en-US" dirty="0" smtClean="0"/>
              <a:t>- </a:t>
            </a:r>
            <a:r>
              <a:rPr lang="en-US" sz="2000" dirty="0"/>
              <a:t>D</a:t>
            </a:r>
            <a:r>
              <a:rPr lang="en-US" sz="2000" dirty="0" smtClean="0"/>
              <a:t>o well</a:t>
            </a:r>
          </a:p>
          <a:p>
            <a:pPr marL="0" indent="0">
              <a:lnSpc>
                <a:spcPts val="2400"/>
              </a:lnSpc>
              <a:spcBef>
                <a:spcPts val="600"/>
              </a:spcBef>
              <a:buNone/>
            </a:pPr>
            <a:r>
              <a:rPr lang="en-US" sz="2000" dirty="0"/>
              <a:t>	</a:t>
            </a:r>
            <a:r>
              <a:rPr lang="en-US" sz="2000" dirty="0" smtClean="0"/>
              <a:t>- Can do, but not well</a:t>
            </a:r>
          </a:p>
          <a:p>
            <a:pPr marL="0" indent="0">
              <a:lnSpc>
                <a:spcPts val="2400"/>
              </a:lnSpc>
              <a:spcBef>
                <a:spcPts val="600"/>
              </a:spcBef>
              <a:buNone/>
            </a:pPr>
            <a:r>
              <a:rPr lang="en-US" sz="2000" dirty="0"/>
              <a:t>	</a:t>
            </a:r>
            <a:r>
              <a:rPr lang="en-US" sz="2000" dirty="0" smtClean="0"/>
              <a:t>- Can do, but dislike doing</a:t>
            </a:r>
          </a:p>
          <a:p>
            <a:pPr>
              <a:lnSpc>
                <a:spcPts val="2400"/>
              </a:lnSpc>
              <a:spcBef>
                <a:spcPts val="600"/>
              </a:spcBef>
              <a:buFont typeface="Arial" panose="020B0604020202020204" pitchFamily="34" charset="0"/>
              <a:buChar char="•"/>
            </a:pPr>
            <a:r>
              <a:rPr lang="en-US" b="1" dirty="0" smtClean="0">
                <a:solidFill>
                  <a:srgbClr val="002060"/>
                </a:solidFill>
              </a:rPr>
              <a:t>Skills can be developed over time</a:t>
            </a:r>
          </a:p>
          <a:p>
            <a:pPr marL="0" indent="0">
              <a:buNone/>
            </a:pPr>
            <a:r>
              <a:rPr lang="en-US" b="1" dirty="0" smtClean="0">
                <a:solidFill>
                  <a:srgbClr val="002060"/>
                </a:solidFill>
              </a:rPr>
              <a:t>EXERCISE:</a:t>
            </a:r>
            <a:r>
              <a:rPr lang="en-US" b="1" dirty="0" smtClean="0"/>
              <a:t>  </a:t>
            </a:r>
          </a:p>
          <a:p>
            <a:pPr>
              <a:buFont typeface="Wingdings" panose="05000000000000000000" pitchFamily="2" charset="2"/>
              <a:buChar char="Ø"/>
            </a:pPr>
            <a:r>
              <a:rPr lang="en-US" b="1" dirty="0"/>
              <a:t> </a:t>
            </a:r>
            <a:r>
              <a:rPr lang="en-US" b="1" dirty="0" smtClean="0"/>
              <a:t>Please reflect on your skills</a:t>
            </a:r>
            <a:endParaRPr lang="en-US" dirty="0"/>
          </a:p>
          <a:p>
            <a:pPr lvl="1"/>
            <a:r>
              <a:rPr lang="en-US" dirty="0" smtClean="0"/>
              <a:t>What skills have you acquired?</a:t>
            </a:r>
          </a:p>
          <a:p>
            <a:pPr lvl="1"/>
            <a:r>
              <a:rPr lang="en-US" dirty="0" smtClean="0"/>
              <a:t>What skills you want to keep using (called self-motivation skills)</a:t>
            </a:r>
          </a:p>
          <a:p>
            <a:pPr lvl="1"/>
            <a:r>
              <a:rPr lang="en-US" dirty="0" smtClean="0"/>
              <a:t>What skills you would like to develop further</a:t>
            </a:r>
          </a:p>
        </p:txBody>
      </p:sp>
    </p:spTree>
    <p:extLst>
      <p:ext uri="{BB962C8B-B14F-4D97-AF65-F5344CB8AC3E}">
        <p14:creationId xmlns:p14="http://schemas.microsoft.com/office/powerpoint/2010/main" val="2130306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51" y="94520"/>
            <a:ext cx="9430248" cy="628153"/>
          </a:xfrm>
        </p:spPr>
        <p:txBody>
          <a:bodyPr>
            <a:noAutofit/>
          </a:bodyPr>
          <a:lstStyle/>
          <a:p>
            <a:pPr algn="ctr"/>
            <a:r>
              <a:rPr lang="en-US" sz="4000" b="1" dirty="0" smtClean="0">
                <a:solidFill>
                  <a:schemeClr val="accent2">
                    <a:lumMod val="75000"/>
                  </a:schemeClr>
                </a:solidFill>
              </a:rPr>
              <a:t>EXPLORE CAREERS</a:t>
            </a:r>
            <a:endParaRPr lang="en-US" sz="4000" b="1" dirty="0">
              <a:solidFill>
                <a:schemeClr val="accent2">
                  <a:lumMod val="75000"/>
                </a:schemeClr>
              </a:solidFill>
            </a:endParaRPr>
          </a:p>
        </p:txBody>
      </p:sp>
      <p:sp>
        <p:nvSpPr>
          <p:cNvPr id="3" name="Content Placeholder 2"/>
          <p:cNvSpPr>
            <a:spLocks noGrp="1"/>
          </p:cNvSpPr>
          <p:nvPr>
            <p:ph idx="1"/>
          </p:nvPr>
        </p:nvSpPr>
        <p:spPr>
          <a:xfrm>
            <a:off x="1485900" y="1128253"/>
            <a:ext cx="9486899" cy="4790766"/>
          </a:xfrm>
        </p:spPr>
        <p:txBody>
          <a:bodyPr>
            <a:normAutofit fontScale="92500"/>
          </a:bodyPr>
          <a:lstStyle/>
          <a:p>
            <a:pPr marL="0" indent="0">
              <a:buNone/>
            </a:pPr>
            <a:r>
              <a:rPr lang="en-US" dirty="0" smtClean="0"/>
              <a:t>When you know what your </a:t>
            </a:r>
            <a:r>
              <a:rPr lang="en-US" b="1" dirty="0" smtClean="0"/>
              <a:t>skills, interests and work values </a:t>
            </a:r>
            <a:r>
              <a:rPr lang="en-US" dirty="0" smtClean="0"/>
              <a:t>are, then you are ready to explore occupations.  You should know which occupations match your goals before you apply for jobs. Exploring careers will help you to find these occupations.</a:t>
            </a:r>
          </a:p>
          <a:p>
            <a:pPr marL="0" indent="0">
              <a:buNone/>
            </a:pPr>
            <a:endParaRPr lang="en-US" sz="900" b="1" u="sng" dirty="0"/>
          </a:p>
          <a:p>
            <a:pPr marL="0" indent="0">
              <a:buNone/>
            </a:pPr>
            <a:r>
              <a:rPr lang="en-US" b="1" dirty="0" smtClean="0">
                <a:solidFill>
                  <a:srgbClr val="002060"/>
                </a:solidFill>
              </a:rPr>
              <a:t>Why You Need to Explore Careers:</a:t>
            </a:r>
          </a:p>
          <a:p>
            <a:pPr>
              <a:buFont typeface="Wingdings" panose="05000000000000000000" pitchFamily="2" charset="2"/>
              <a:buChar char="ü"/>
            </a:pPr>
            <a:r>
              <a:rPr lang="en-US" dirty="0" smtClean="0"/>
              <a:t>To know what type of education or training you need.</a:t>
            </a:r>
          </a:p>
          <a:p>
            <a:pPr>
              <a:buFont typeface="Wingdings" panose="05000000000000000000" pitchFamily="2" charset="2"/>
              <a:buChar char="ü"/>
            </a:pPr>
            <a:r>
              <a:rPr lang="en-US" dirty="0" smtClean="0"/>
              <a:t>To learn how and where to apply for jobs.</a:t>
            </a:r>
          </a:p>
          <a:p>
            <a:pPr>
              <a:buFont typeface="Arial" panose="020B0604020202020204" pitchFamily="34" charset="0"/>
              <a:buChar char="•"/>
            </a:pPr>
            <a:r>
              <a:rPr lang="en-US" dirty="0" smtClean="0"/>
              <a:t>To make networking contacts who can help you to look for work or a new job.</a:t>
            </a:r>
          </a:p>
          <a:p>
            <a:pPr>
              <a:buFont typeface="Arial" panose="020B0604020202020204" pitchFamily="34" charset="0"/>
              <a:buChar char="•"/>
            </a:pPr>
            <a:r>
              <a:rPr lang="en-US" dirty="0" smtClean="0"/>
              <a:t>To learn about trends in the job market that can affect your career planning.</a:t>
            </a:r>
            <a:endParaRPr lang="en-US" dirty="0"/>
          </a:p>
          <a:p>
            <a:pPr marL="0" indent="0">
              <a:buNone/>
            </a:pPr>
            <a:endParaRPr lang="en-US" dirty="0"/>
          </a:p>
        </p:txBody>
      </p:sp>
    </p:spTree>
    <p:extLst>
      <p:ext uri="{BB962C8B-B14F-4D97-AF65-F5344CB8AC3E}">
        <p14:creationId xmlns:p14="http://schemas.microsoft.com/office/powerpoint/2010/main" val="3990641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32837"/>
            <a:ext cx="9486900" cy="688257"/>
          </a:xfrm>
        </p:spPr>
        <p:txBody>
          <a:bodyPr>
            <a:normAutofit/>
          </a:bodyPr>
          <a:lstStyle/>
          <a:p>
            <a:pPr algn="ctr"/>
            <a:r>
              <a:rPr lang="en-US" sz="4000" b="1" dirty="0" smtClean="0">
                <a:solidFill>
                  <a:schemeClr val="accent2">
                    <a:lumMod val="75000"/>
                  </a:schemeClr>
                </a:solidFill>
              </a:rPr>
              <a:t>Making Decisions</a:t>
            </a:r>
            <a:endParaRPr lang="en-US" sz="4000" b="1" dirty="0">
              <a:solidFill>
                <a:schemeClr val="accent2">
                  <a:lumMod val="75000"/>
                </a:schemeClr>
              </a:solidFill>
            </a:endParaRPr>
          </a:p>
        </p:txBody>
      </p:sp>
      <p:sp>
        <p:nvSpPr>
          <p:cNvPr id="3" name="Content Placeholder 2"/>
          <p:cNvSpPr>
            <a:spLocks noGrp="1"/>
          </p:cNvSpPr>
          <p:nvPr>
            <p:ph idx="1"/>
          </p:nvPr>
        </p:nvSpPr>
        <p:spPr>
          <a:xfrm>
            <a:off x="1485900" y="821094"/>
            <a:ext cx="9486900" cy="6036906"/>
          </a:xfrm>
        </p:spPr>
        <p:txBody>
          <a:bodyPr>
            <a:normAutofit/>
          </a:bodyPr>
          <a:lstStyle/>
          <a:p>
            <a:pPr>
              <a:lnSpc>
                <a:spcPct val="100000"/>
              </a:lnSpc>
              <a:spcBef>
                <a:spcPts val="600"/>
              </a:spcBef>
              <a:buFont typeface="Arial" panose="020B0604020202020204" pitchFamily="34" charset="0"/>
              <a:buChar char="•"/>
            </a:pPr>
            <a:r>
              <a:rPr lang="en-US" b="1" dirty="0" smtClean="0">
                <a:solidFill>
                  <a:srgbClr val="002060"/>
                </a:solidFill>
              </a:rPr>
              <a:t>Prepare</a:t>
            </a:r>
            <a:r>
              <a:rPr lang="en-US" dirty="0" smtClean="0"/>
              <a:t> for the unexpected</a:t>
            </a:r>
          </a:p>
          <a:p>
            <a:pPr>
              <a:lnSpc>
                <a:spcPct val="100000"/>
              </a:lnSpc>
              <a:spcBef>
                <a:spcPts val="600"/>
              </a:spcBef>
              <a:buFont typeface="Arial" panose="020B0604020202020204" pitchFamily="34" charset="0"/>
              <a:buChar char="•"/>
            </a:pPr>
            <a:r>
              <a:rPr lang="en-US" b="1" dirty="0" smtClean="0">
                <a:solidFill>
                  <a:srgbClr val="002060"/>
                </a:solidFill>
              </a:rPr>
              <a:t>Choose</a:t>
            </a:r>
            <a:r>
              <a:rPr lang="en-US" dirty="0" smtClean="0"/>
              <a:t> 3-4 possible possibilities:</a:t>
            </a:r>
          </a:p>
          <a:p>
            <a:pPr lvl="1">
              <a:lnSpc>
                <a:spcPct val="100000"/>
              </a:lnSpc>
              <a:spcBef>
                <a:spcPts val="600"/>
              </a:spcBef>
              <a:buFont typeface="Wingdings" panose="05000000000000000000" pitchFamily="2" charset="2"/>
              <a:buChar char="ü"/>
            </a:pPr>
            <a:r>
              <a:rPr lang="en-US" dirty="0" smtClean="0"/>
              <a:t>Compare your options</a:t>
            </a:r>
          </a:p>
          <a:p>
            <a:pPr lvl="1">
              <a:lnSpc>
                <a:spcPct val="100000"/>
              </a:lnSpc>
              <a:spcBef>
                <a:spcPts val="600"/>
              </a:spcBef>
              <a:buFont typeface="Wingdings" panose="05000000000000000000" pitchFamily="2" charset="2"/>
              <a:buChar char="ü"/>
            </a:pPr>
            <a:r>
              <a:rPr lang="en-US" dirty="0" smtClean="0"/>
              <a:t>Outline concerns</a:t>
            </a:r>
          </a:p>
          <a:p>
            <a:pPr lvl="1">
              <a:lnSpc>
                <a:spcPct val="100000"/>
              </a:lnSpc>
              <a:spcBef>
                <a:spcPts val="600"/>
              </a:spcBef>
              <a:buFont typeface="Wingdings" panose="05000000000000000000" pitchFamily="2" charset="2"/>
              <a:buChar char="ü"/>
            </a:pPr>
            <a:r>
              <a:rPr lang="en-US" dirty="0" smtClean="0"/>
              <a:t>Describe each scenario</a:t>
            </a:r>
          </a:p>
          <a:p>
            <a:pPr lvl="1">
              <a:lnSpc>
                <a:spcPct val="100000"/>
              </a:lnSpc>
              <a:spcBef>
                <a:spcPts val="600"/>
              </a:spcBef>
              <a:buFont typeface="Wingdings" panose="05000000000000000000" pitchFamily="2" charset="2"/>
              <a:buChar char="ü"/>
            </a:pPr>
            <a:r>
              <a:rPr lang="en-US" dirty="0" smtClean="0"/>
              <a:t>Identify actions that you can/have to take</a:t>
            </a:r>
          </a:p>
          <a:p>
            <a:pPr>
              <a:lnSpc>
                <a:spcPct val="100000"/>
              </a:lnSpc>
              <a:spcBef>
                <a:spcPts val="600"/>
              </a:spcBef>
              <a:buFont typeface="Arial" panose="020B0604020202020204" pitchFamily="34" charset="0"/>
              <a:buChar char="•"/>
            </a:pPr>
            <a:r>
              <a:rPr lang="en-US" b="1" dirty="0" smtClean="0">
                <a:solidFill>
                  <a:srgbClr val="002060"/>
                </a:solidFill>
              </a:rPr>
              <a:t>Select</a:t>
            </a:r>
            <a:r>
              <a:rPr lang="en-US" dirty="0" smtClean="0"/>
              <a:t> the option that works best for you</a:t>
            </a:r>
          </a:p>
          <a:p>
            <a:pPr>
              <a:lnSpc>
                <a:spcPct val="100000"/>
              </a:lnSpc>
              <a:spcBef>
                <a:spcPts val="600"/>
              </a:spcBef>
              <a:buFont typeface="Arial" panose="020B0604020202020204" pitchFamily="34" charset="0"/>
              <a:buChar char="•"/>
            </a:pPr>
            <a:r>
              <a:rPr lang="en-US" b="1" dirty="0" smtClean="0">
                <a:solidFill>
                  <a:srgbClr val="002060"/>
                </a:solidFill>
              </a:rPr>
              <a:t>Be willing </a:t>
            </a:r>
            <a:r>
              <a:rPr lang="en-US" dirty="0" smtClean="0"/>
              <a:t>to change your mind</a:t>
            </a:r>
          </a:p>
          <a:p>
            <a:pPr marL="0" indent="0">
              <a:spcBef>
                <a:spcPts val="600"/>
              </a:spcBef>
              <a:buNone/>
            </a:pPr>
            <a:r>
              <a:rPr lang="en-US" b="1" dirty="0" smtClean="0">
                <a:solidFill>
                  <a:srgbClr val="FF0000"/>
                </a:solidFill>
              </a:rPr>
              <a:t>Scenario Planning: </a:t>
            </a:r>
          </a:p>
          <a:p>
            <a:pPr lvl="1">
              <a:spcBef>
                <a:spcPts val="600"/>
              </a:spcBef>
            </a:pPr>
            <a:r>
              <a:rPr lang="en-US" dirty="0" smtClean="0">
                <a:solidFill>
                  <a:srgbClr val="FF0000"/>
                </a:solidFill>
              </a:rPr>
              <a:t>Is a tool for helping individuals to take a view into the future</a:t>
            </a:r>
          </a:p>
          <a:p>
            <a:pPr lvl="1">
              <a:spcBef>
                <a:spcPts val="600"/>
              </a:spcBef>
            </a:pPr>
            <a:r>
              <a:rPr lang="en-US" dirty="0" smtClean="0">
                <a:solidFill>
                  <a:srgbClr val="FF0000"/>
                </a:solidFill>
              </a:rPr>
              <a:t>In a world of great uncertainty, he “what if” game at its best</a:t>
            </a:r>
          </a:p>
          <a:p>
            <a:pPr lvl="1">
              <a:spcBef>
                <a:spcPts val="600"/>
              </a:spcBef>
            </a:pPr>
            <a:r>
              <a:rPr lang="en-US" dirty="0" smtClean="0">
                <a:solidFill>
                  <a:srgbClr val="FF0000"/>
                </a:solidFill>
              </a:rPr>
              <a:t>A willingness to look ahead and consider </a:t>
            </a:r>
            <a:r>
              <a:rPr lang="en-US" dirty="0" err="1" smtClean="0">
                <a:solidFill>
                  <a:srgbClr val="FF0000"/>
                </a:solidFill>
              </a:rPr>
              <a:t>uncertanties</a:t>
            </a:r>
            <a:endParaRPr lang="en-US" dirty="0">
              <a:solidFill>
                <a:srgbClr val="FF0000"/>
              </a:solidFill>
            </a:endParaRPr>
          </a:p>
          <a:p>
            <a:pPr>
              <a:spcBef>
                <a:spcPts val="600"/>
              </a:spcBef>
              <a:buFont typeface="Arial" panose="020B0604020202020204" pitchFamily="34" charset="0"/>
              <a:buChar char="•"/>
            </a:pPr>
            <a:endParaRPr lang="en-US" dirty="0" smtClean="0"/>
          </a:p>
          <a:p>
            <a:pPr marL="0" indent="0">
              <a:spcBef>
                <a:spcPts val="600"/>
              </a:spcBef>
              <a:buNone/>
            </a:pPr>
            <a:endParaRPr lang="en-US" dirty="0"/>
          </a:p>
          <a:p>
            <a:pPr marL="0" indent="0">
              <a:spcBef>
                <a:spcPts val="600"/>
              </a:spcBef>
              <a:buNone/>
            </a:pPr>
            <a:endParaRPr lang="en-US" dirty="0"/>
          </a:p>
        </p:txBody>
      </p:sp>
    </p:spTree>
    <p:extLst>
      <p:ext uri="{BB962C8B-B14F-4D97-AF65-F5344CB8AC3E}">
        <p14:creationId xmlns:p14="http://schemas.microsoft.com/office/powerpoint/2010/main" val="3924179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173" y="117987"/>
            <a:ext cx="9392653" cy="617621"/>
          </a:xfrm>
        </p:spPr>
        <p:txBody>
          <a:bodyPr>
            <a:noAutofit/>
          </a:bodyPr>
          <a:lstStyle/>
          <a:p>
            <a:pPr algn="ctr"/>
            <a:r>
              <a:rPr lang="en-US" sz="4000" b="1" dirty="0" smtClean="0">
                <a:solidFill>
                  <a:schemeClr val="accent2">
                    <a:lumMod val="75000"/>
                  </a:schemeClr>
                </a:solidFill>
                <a:cs typeface="Arial" panose="020B0604020202020204" pitchFamily="34" charset="0"/>
              </a:rPr>
              <a:t>CREATE A PLAN &amp; SET GOALS</a:t>
            </a:r>
            <a:endParaRPr lang="en-US" sz="4000" b="1" dirty="0">
              <a:solidFill>
                <a:schemeClr val="accent2">
                  <a:lumMod val="75000"/>
                </a:schemeClr>
              </a:solidFill>
              <a:cs typeface="Arial" panose="020B0604020202020204" pitchFamily="34" charset="0"/>
            </a:endParaRPr>
          </a:p>
        </p:txBody>
      </p:sp>
      <p:sp>
        <p:nvSpPr>
          <p:cNvPr id="3" name="Content Placeholder 2"/>
          <p:cNvSpPr>
            <a:spLocks noGrp="1"/>
          </p:cNvSpPr>
          <p:nvPr>
            <p:ph idx="1"/>
          </p:nvPr>
        </p:nvSpPr>
        <p:spPr>
          <a:xfrm>
            <a:off x="1443318" y="842683"/>
            <a:ext cx="9643781" cy="4533104"/>
          </a:xfrm>
        </p:spPr>
        <p:txBody>
          <a:bodyPr>
            <a:normAutofit fontScale="25000" lnSpcReduction="20000"/>
          </a:bodyPr>
          <a:lstStyle/>
          <a:p>
            <a:pPr marL="0" indent="0">
              <a:buNone/>
            </a:pPr>
            <a:r>
              <a:rPr lang="en-US" sz="8000" b="1" dirty="0" smtClean="0">
                <a:solidFill>
                  <a:schemeClr val="bg2"/>
                </a:solidFill>
              </a:rPr>
              <a:t>Why make career plans or set goals?</a:t>
            </a:r>
          </a:p>
          <a:p>
            <a:pPr lvl="1"/>
            <a:r>
              <a:rPr lang="en-US" sz="7600" dirty="0" smtClean="0"/>
              <a:t>To select a goal</a:t>
            </a:r>
          </a:p>
          <a:p>
            <a:pPr lvl="1"/>
            <a:r>
              <a:rPr lang="en-US" sz="7600" dirty="0" smtClean="0"/>
              <a:t>To identify what tasks you need to achieve</a:t>
            </a:r>
          </a:p>
          <a:p>
            <a:pPr lvl="1"/>
            <a:r>
              <a:rPr lang="en-US" sz="7600" dirty="0" smtClean="0"/>
              <a:t>To determine how much time you have to complete each step</a:t>
            </a:r>
          </a:p>
          <a:p>
            <a:pPr lvl="1"/>
            <a:r>
              <a:rPr lang="en-US" sz="7600" dirty="0" smtClean="0"/>
              <a:t>To locate resources that might you need</a:t>
            </a:r>
          </a:p>
          <a:p>
            <a:pPr marL="0" indent="0">
              <a:buNone/>
            </a:pPr>
            <a:r>
              <a:rPr lang="en-US" sz="3600" b="1" dirty="0" smtClean="0"/>
              <a:t>	</a:t>
            </a:r>
            <a:r>
              <a:rPr lang="en-US" sz="8000" b="1" dirty="0">
                <a:solidFill>
                  <a:schemeClr val="bg2"/>
                </a:solidFill>
              </a:rPr>
              <a:t>*</a:t>
            </a:r>
            <a:r>
              <a:rPr lang="en-US" sz="8000" b="1" dirty="0" smtClean="0">
                <a:solidFill>
                  <a:schemeClr val="bg2"/>
                </a:solidFill>
              </a:rPr>
              <a:t> Remember that people can act as resources! *</a:t>
            </a:r>
          </a:p>
          <a:p>
            <a:pPr marL="0" indent="0">
              <a:buNone/>
            </a:pPr>
            <a:r>
              <a:rPr lang="en-US" sz="8000" b="1" dirty="0" smtClean="0">
                <a:solidFill>
                  <a:schemeClr val="bg2"/>
                </a:solidFill>
              </a:rPr>
              <a:t>Goals</a:t>
            </a:r>
            <a:r>
              <a:rPr lang="en-US" sz="8000" dirty="0" smtClean="0">
                <a:solidFill>
                  <a:schemeClr val="bg2"/>
                </a:solidFill>
              </a:rPr>
              <a:t> </a:t>
            </a:r>
            <a:r>
              <a:rPr lang="en-US" sz="8000" dirty="0" smtClean="0"/>
              <a:t>are things you want to accomplish or change in your life. It takes effort and organization to make changes in your life. That’s why you can use a career plan.</a:t>
            </a:r>
          </a:p>
          <a:p>
            <a:pPr marL="0" indent="0">
              <a:buNone/>
            </a:pPr>
            <a:r>
              <a:rPr lang="en-US" sz="8000" b="1" dirty="0" smtClean="0">
                <a:solidFill>
                  <a:schemeClr val="bg2"/>
                </a:solidFill>
              </a:rPr>
              <a:t>A career plan </a:t>
            </a:r>
            <a:r>
              <a:rPr lang="en-US" sz="8000" dirty="0" smtClean="0"/>
              <a:t>helps you keep track of your goals and helps you think about how to accomplish your goals. Your plan will also help you think about who can help you.</a:t>
            </a:r>
          </a:p>
          <a:p>
            <a:pPr marL="0" indent="0">
              <a:buNone/>
            </a:pPr>
            <a:r>
              <a:rPr lang="en-US" sz="8000" b="1" dirty="0" smtClean="0">
                <a:solidFill>
                  <a:schemeClr val="bg2"/>
                </a:solidFill>
              </a:rPr>
              <a:t>Employers</a:t>
            </a:r>
            <a:r>
              <a:rPr lang="en-US" sz="8000" dirty="0" smtClean="0"/>
              <a:t> like to hire people who take charge of their careers. Having a plan shows you are in charge of your career. </a:t>
            </a:r>
          </a:p>
          <a:p>
            <a:pPr marL="0" indent="0">
              <a:buNone/>
            </a:pPr>
            <a:r>
              <a:rPr lang="en-US" sz="8000" dirty="0" smtClean="0"/>
              <a:t>Also, you might reach the point in your life where something isn’t quite right. Maybe your job doesn’t pay well enough, or you want to learn a new skill, or maybe you simply feel stuck. The good news is that you can set goals to change your career, and your life!</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95827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8323"/>
            <a:ext cx="9486900" cy="668593"/>
          </a:xfrm>
        </p:spPr>
        <p:txBody>
          <a:bodyPr>
            <a:normAutofit/>
          </a:bodyPr>
          <a:lstStyle/>
          <a:p>
            <a:pPr algn="ctr"/>
            <a:r>
              <a:rPr lang="en-US" sz="4000" b="1" dirty="0" smtClean="0">
                <a:solidFill>
                  <a:schemeClr val="accent2">
                    <a:lumMod val="75000"/>
                  </a:schemeClr>
                </a:solidFill>
              </a:rPr>
              <a:t>S.M.A.R.T.</a:t>
            </a:r>
            <a:endParaRPr lang="en-US" sz="4000" b="1" dirty="0">
              <a:solidFill>
                <a:schemeClr val="accent2">
                  <a:lumMod val="75000"/>
                </a:schemeClr>
              </a:solidFill>
            </a:endParaRPr>
          </a:p>
        </p:txBody>
      </p:sp>
      <p:sp>
        <p:nvSpPr>
          <p:cNvPr id="3" name="Content Placeholder 2"/>
          <p:cNvSpPr>
            <a:spLocks noGrp="1"/>
          </p:cNvSpPr>
          <p:nvPr>
            <p:ph idx="1"/>
          </p:nvPr>
        </p:nvSpPr>
        <p:spPr>
          <a:xfrm>
            <a:off x="1165241" y="928281"/>
            <a:ext cx="6526478" cy="3731743"/>
          </a:xfrm>
        </p:spPr>
        <p:txBody>
          <a:bodyPr>
            <a:noAutofit/>
          </a:bodyPr>
          <a:lstStyle/>
          <a:p>
            <a:pPr marL="0" lvl="0" indent="0">
              <a:buNone/>
            </a:pPr>
            <a:r>
              <a:rPr lang="en-US" sz="2000" b="1" dirty="0" smtClean="0">
                <a:solidFill>
                  <a:schemeClr val="bg2"/>
                </a:solidFill>
                <a:latin typeface="+mj-lt"/>
              </a:rPr>
              <a:t>Goals </a:t>
            </a:r>
            <a:r>
              <a:rPr lang="en-US" sz="2000" dirty="0">
                <a:latin typeface="+mj-lt"/>
              </a:rPr>
              <a:t>are part of every aspect of business/life and provide a sense of direction, motivation</a:t>
            </a:r>
            <a:r>
              <a:rPr lang="en-US" sz="2000" dirty="0" smtClean="0">
                <a:latin typeface="+mj-lt"/>
              </a:rPr>
              <a:t>, </a:t>
            </a:r>
            <a:r>
              <a:rPr lang="en-US" sz="2000" dirty="0">
                <a:latin typeface="+mj-lt"/>
              </a:rPr>
              <a:t>clear focus, and clarify importance. By setting goals for yourself, you are providing yourself with a target to aim for. </a:t>
            </a:r>
          </a:p>
          <a:p>
            <a:pPr marL="0" indent="0">
              <a:buNone/>
            </a:pPr>
            <a:r>
              <a:rPr lang="en-US" sz="2000" b="1" dirty="0" smtClean="0">
                <a:solidFill>
                  <a:schemeClr val="bg2"/>
                </a:solidFill>
                <a:latin typeface="+mj-lt"/>
              </a:rPr>
              <a:t>Specific:</a:t>
            </a:r>
            <a:r>
              <a:rPr lang="en-US" sz="2000" b="1" dirty="0" smtClean="0">
                <a:latin typeface="+mj-lt"/>
              </a:rPr>
              <a:t> </a:t>
            </a:r>
            <a:r>
              <a:rPr lang="en-US" sz="2000" dirty="0" smtClean="0">
                <a:latin typeface="+mj-lt"/>
              </a:rPr>
              <a:t>Goals are well </a:t>
            </a:r>
            <a:r>
              <a:rPr lang="en-US" sz="2000" dirty="0">
                <a:latin typeface="+mj-lt"/>
              </a:rPr>
              <a:t>defined, clear, and </a:t>
            </a:r>
            <a:r>
              <a:rPr lang="en-US" sz="2000" dirty="0" smtClean="0">
                <a:latin typeface="+mj-lt"/>
              </a:rPr>
              <a:t>unambiguous. They are specific and have </a:t>
            </a:r>
            <a:r>
              <a:rPr lang="en-US" sz="2000" dirty="0">
                <a:latin typeface="+mj-lt"/>
              </a:rPr>
              <a:t>a significantly greater chance of being accomplished. </a:t>
            </a:r>
            <a:endParaRPr lang="en-US" sz="2000" dirty="0" smtClean="0">
              <a:latin typeface="+mj-lt"/>
            </a:endParaRPr>
          </a:p>
          <a:p>
            <a:pPr marL="0" indent="0">
              <a:buNone/>
            </a:pPr>
            <a:r>
              <a:rPr lang="en-US" sz="2000" dirty="0" smtClean="0">
                <a:solidFill>
                  <a:schemeClr val="bg2"/>
                </a:solidFill>
                <a:latin typeface="+mj-lt"/>
              </a:rPr>
              <a:t>To </a:t>
            </a:r>
            <a:r>
              <a:rPr lang="en-US" sz="2000" dirty="0">
                <a:solidFill>
                  <a:schemeClr val="bg2"/>
                </a:solidFill>
                <a:latin typeface="+mj-lt"/>
              </a:rPr>
              <a:t>make a goal specific</a:t>
            </a:r>
            <a:r>
              <a:rPr lang="en-US" sz="2000" dirty="0">
                <a:latin typeface="+mj-lt"/>
              </a:rPr>
              <a:t>, the </a:t>
            </a:r>
            <a:r>
              <a:rPr lang="en-US" sz="2000" b="1" dirty="0">
                <a:solidFill>
                  <a:schemeClr val="bg2"/>
                </a:solidFill>
                <a:latin typeface="+mj-lt"/>
              </a:rPr>
              <a:t>five “W” questions </a:t>
            </a:r>
            <a:r>
              <a:rPr lang="en-US" sz="2000" dirty="0">
                <a:latin typeface="+mj-lt"/>
              </a:rPr>
              <a:t>must be considered</a:t>
            </a:r>
            <a:r>
              <a:rPr lang="en-US" sz="2000" dirty="0" smtClean="0">
                <a:latin typeface="+mj-lt"/>
              </a:rPr>
              <a:t>:</a:t>
            </a:r>
            <a:endParaRPr lang="en-US" sz="2000" dirty="0">
              <a:latin typeface="+mj-lt"/>
            </a:endParaRPr>
          </a:p>
        </p:txBody>
      </p:sp>
      <p:pic>
        <p:nvPicPr>
          <p:cNvPr id="4" name="Picture 3"/>
          <p:cNvPicPr>
            <a:picLocks noChangeAspect="1"/>
          </p:cNvPicPr>
          <p:nvPr/>
        </p:nvPicPr>
        <p:blipFill rotWithShape="1">
          <a:blip r:embed="rId3"/>
          <a:srcRect t="-569" r="4840" b="1690"/>
          <a:stretch/>
        </p:blipFill>
        <p:spPr>
          <a:xfrm>
            <a:off x="7691719" y="1074905"/>
            <a:ext cx="4500281" cy="3115764"/>
          </a:xfrm>
          <a:prstGeom prst="rect">
            <a:avLst/>
          </a:prstGeom>
        </p:spPr>
      </p:pic>
      <p:sp>
        <p:nvSpPr>
          <p:cNvPr id="5" name="Content Placeholder 2"/>
          <p:cNvSpPr txBox="1">
            <a:spLocks/>
          </p:cNvSpPr>
          <p:nvPr/>
        </p:nvSpPr>
        <p:spPr>
          <a:xfrm>
            <a:off x="1485900" y="4523129"/>
            <a:ext cx="4278406" cy="122324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buFont typeface="+mj-lt"/>
              <a:buAutoNum type="arabicPeriod"/>
            </a:pPr>
            <a:r>
              <a:rPr lang="en-US" sz="1800" b="1" dirty="0" smtClean="0">
                <a:latin typeface="+mj-lt"/>
              </a:rPr>
              <a:t>  WHO is involved in this goal?</a:t>
            </a:r>
          </a:p>
          <a:p>
            <a:pPr>
              <a:buFont typeface="+mj-lt"/>
              <a:buAutoNum type="arabicPeriod"/>
            </a:pPr>
            <a:r>
              <a:rPr lang="en-US" sz="1800" b="1" dirty="0" smtClean="0">
                <a:latin typeface="+mj-lt"/>
              </a:rPr>
              <a:t>  WHAT do I want to accomplish?</a:t>
            </a:r>
          </a:p>
          <a:p>
            <a:pPr>
              <a:buFont typeface="+mj-lt"/>
              <a:buAutoNum type="arabicPeriod"/>
            </a:pPr>
            <a:r>
              <a:rPr lang="en-US" sz="1800" b="1" dirty="0" smtClean="0">
                <a:latin typeface="+mj-lt"/>
              </a:rPr>
              <a:t>  WHERE is this goal to be achieved?</a:t>
            </a:r>
          </a:p>
        </p:txBody>
      </p:sp>
      <p:sp>
        <p:nvSpPr>
          <p:cNvPr id="6" name="Content Placeholder 2"/>
          <p:cNvSpPr txBox="1">
            <a:spLocks/>
          </p:cNvSpPr>
          <p:nvPr/>
        </p:nvSpPr>
        <p:spPr>
          <a:xfrm>
            <a:off x="6005232" y="4538635"/>
            <a:ext cx="4824132" cy="120774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rabicPeriod" startAt="3"/>
            </a:pPr>
            <a:r>
              <a:rPr lang="en-US" sz="1800" b="1" dirty="0" smtClean="0">
                <a:latin typeface="+mj-lt"/>
              </a:rPr>
              <a:t>WHEN do I want to achieve this goal?</a:t>
            </a:r>
          </a:p>
          <a:p>
            <a:pPr>
              <a:buFont typeface="+mj-lt"/>
              <a:buAutoNum type="arabicPeriod" startAt="3"/>
            </a:pPr>
            <a:r>
              <a:rPr lang="en-US" sz="1800" b="1" dirty="0" smtClean="0">
                <a:latin typeface="+mj-lt"/>
              </a:rPr>
              <a:t>   WHY do I want to achieve this goal?</a:t>
            </a:r>
            <a:endParaRPr lang="en-US" sz="1800" b="1" dirty="0">
              <a:latin typeface="+mj-lt"/>
            </a:endParaRPr>
          </a:p>
        </p:txBody>
      </p:sp>
    </p:spTree>
    <p:extLst>
      <p:ext uri="{BB962C8B-B14F-4D97-AF65-F5344CB8AC3E}">
        <p14:creationId xmlns:p14="http://schemas.microsoft.com/office/powerpoint/2010/main" val="159982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766915"/>
            <a:ext cx="9486900" cy="5100485"/>
          </a:xfrm>
        </p:spPr>
        <p:txBody>
          <a:bodyPr>
            <a:noAutofit/>
          </a:bodyPr>
          <a:lstStyle/>
          <a:p>
            <a:pPr marL="0" indent="0">
              <a:lnSpc>
                <a:spcPct val="100000"/>
              </a:lnSpc>
              <a:spcBef>
                <a:spcPts val="600"/>
              </a:spcBef>
              <a:buNone/>
            </a:pPr>
            <a:r>
              <a:rPr lang="en-US" b="1" dirty="0">
                <a:solidFill>
                  <a:schemeClr val="bg2"/>
                </a:solidFill>
              </a:rPr>
              <a:t>Measurable:</a:t>
            </a:r>
            <a:r>
              <a:rPr lang="en-US" dirty="0"/>
              <a:t> With specific criteria that measure your progress towards the accomplishment of the goal</a:t>
            </a:r>
          </a:p>
          <a:p>
            <a:pPr marL="0" indent="0">
              <a:lnSpc>
                <a:spcPct val="100000"/>
              </a:lnSpc>
              <a:spcBef>
                <a:spcPts val="600"/>
              </a:spcBef>
              <a:buNone/>
            </a:pPr>
            <a:r>
              <a:rPr lang="en-US" dirty="0" smtClean="0"/>
              <a:t>To </a:t>
            </a:r>
            <a:r>
              <a:rPr lang="en-US" dirty="0"/>
              <a:t>make a goal measurable, </a:t>
            </a:r>
            <a:r>
              <a:rPr lang="en-US" b="1" dirty="0"/>
              <a:t>ask yourself:</a:t>
            </a:r>
          </a:p>
          <a:p>
            <a:pPr>
              <a:lnSpc>
                <a:spcPct val="100000"/>
              </a:lnSpc>
              <a:spcBef>
                <a:spcPts val="600"/>
              </a:spcBef>
            </a:pPr>
            <a:r>
              <a:rPr lang="en-US" dirty="0"/>
              <a:t>How many/much?</a:t>
            </a:r>
          </a:p>
          <a:p>
            <a:pPr>
              <a:lnSpc>
                <a:spcPct val="100000"/>
              </a:lnSpc>
              <a:spcBef>
                <a:spcPts val="600"/>
              </a:spcBef>
            </a:pPr>
            <a:r>
              <a:rPr lang="en-US" dirty="0"/>
              <a:t>How do I know if I have reached my goal?</a:t>
            </a:r>
          </a:p>
          <a:p>
            <a:pPr>
              <a:lnSpc>
                <a:spcPct val="100000"/>
              </a:lnSpc>
              <a:spcBef>
                <a:spcPts val="600"/>
              </a:spcBef>
            </a:pPr>
            <a:r>
              <a:rPr lang="en-US" dirty="0"/>
              <a:t>What is my indicator of progress?</a:t>
            </a:r>
          </a:p>
          <a:p>
            <a:pPr marL="0" indent="0">
              <a:buNone/>
            </a:pPr>
            <a:r>
              <a:rPr lang="en-US" sz="2400" b="1" dirty="0" smtClean="0">
                <a:solidFill>
                  <a:schemeClr val="bg2"/>
                </a:solidFill>
              </a:rPr>
              <a:t>A</a:t>
            </a:r>
            <a:r>
              <a:rPr lang="en-US" b="1" dirty="0" smtClean="0">
                <a:solidFill>
                  <a:schemeClr val="bg2"/>
                </a:solidFill>
              </a:rPr>
              <a:t>chievable</a:t>
            </a:r>
            <a:r>
              <a:rPr lang="en-US" b="1" dirty="0">
                <a:solidFill>
                  <a:schemeClr val="bg2"/>
                </a:solidFill>
              </a:rPr>
              <a:t>:</a:t>
            </a:r>
            <a:r>
              <a:rPr lang="en-US" b="1" dirty="0"/>
              <a:t> </a:t>
            </a:r>
            <a:r>
              <a:rPr lang="en-US" dirty="0" smtClean="0"/>
              <a:t>Attainable </a:t>
            </a:r>
            <a:r>
              <a:rPr lang="en-US" dirty="0"/>
              <a:t>and not impossible to achieve</a:t>
            </a:r>
          </a:p>
          <a:p>
            <a:pPr marL="0" indent="0">
              <a:buNone/>
            </a:pPr>
            <a:r>
              <a:rPr lang="en-US" b="1" dirty="0" smtClean="0"/>
              <a:t>Ask yourself:   </a:t>
            </a:r>
          </a:p>
          <a:p>
            <a:pPr lvl="1"/>
            <a:r>
              <a:rPr lang="en-US" dirty="0" smtClean="0"/>
              <a:t>Do </a:t>
            </a:r>
            <a:r>
              <a:rPr lang="en-US" dirty="0"/>
              <a:t>I have the resources and capabilities to achieve the goal? If not, what am I </a:t>
            </a:r>
            <a:r>
              <a:rPr lang="en-US" dirty="0" smtClean="0"/>
              <a:t>missing?</a:t>
            </a:r>
          </a:p>
          <a:p>
            <a:pPr lvl="1"/>
            <a:r>
              <a:rPr lang="en-US" dirty="0" smtClean="0"/>
              <a:t>Have </a:t>
            </a:r>
            <a:r>
              <a:rPr lang="en-US" dirty="0"/>
              <a:t>others done it successfully before?</a:t>
            </a:r>
          </a:p>
          <a:p>
            <a:endParaRPr lang="en-US" dirty="0"/>
          </a:p>
        </p:txBody>
      </p:sp>
      <p:sp>
        <p:nvSpPr>
          <p:cNvPr id="5" name="Title 1"/>
          <p:cNvSpPr txBox="1">
            <a:spLocks/>
          </p:cNvSpPr>
          <p:nvPr/>
        </p:nvSpPr>
        <p:spPr>
          <a:xfrm>
            <a:off x="1485900" y="98323"/>
            <a:ext cx="9486900" cy="66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4000" b="1" smtClean="0">
                <a:solidFill>
                  <a:schemeClr val="accent2">
                    <a:lumMod val="75000"/>
                  </a:schemeClr>
                </a:solidFill>
              </a:rPr>
              <a:t>S.M.A.R.T.</a:t>
            </a:r>
            <a:endParaRPr lang="en-US" sz="4000" b="1" dirty="0">
              <a:solidFill>
                <a:schemeClr val="accent2">
                  <a:lumMod val="75000"/>
                </a:schemeClr>
              </a:solidFill>
            </a:endParaRPr>
          </a:p>
        </p:txBody>
      </p:sp>
    </p:spTree>
    <p:extLst>
      <p:ext uri="{BB962C8B-B14F-4D97-AF65-F5344CB8AC3E}">
        <p14:creationId xmlns:p14="http://schemas.microsoft.com/office/powerpoint/2010/main" val="387863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685802"/>
            <a:ext cx="9486899" cy="5544669"/>
          </a:xfrm>
        </p:spPr>
        <p:txBody>
          <a:bodyPr>
            <a:normAutofit fontScale="25000" lnSpcReduction="20000"/>
          </a:bodyPr>
          <a:lstStyle/>
          <a:p>
            <a:endParaRPr lang="en-US" sz="3200" dirty="0" smtClean="0"/>
          </a:p>
          <a:p>
            <a:pPr marL="0" indent="0">
              <a:buNone/>
            </a:pPr>
            <a:r>
              <a:rPr lang="en-US" sz="9600" b="1" dirty="0" smtClean="0">
                <a:solidFill>
                  <a:schemeClr val="bg2"/>
                </a:solidFill>
                <a:latin typeface="+mj-lt"/>
              </a:rPr>
              <a:t>Realistic:</a:t>
            </a:r>
            <a:r>
              <a:rPr lang="en-US" sz="8000" dirty="0" smtClean="0">
                <a:solidFill>
                  <a:schemeClr val="bg2"/>
                </a:solidFill>
              </a:rPr>
              <a:t> </a:t>
            </a:r>
            <a:r>
              <a:rPr lang="en-US" sz="9600" dirty="0"/>
              <a:t>Within reach, realistic, and relevant to your life purpose</a:t>
            </a:r>
          </a:p>
          <a:p>
            <a:pPr marL="0" indent="0">
              <a:buNone/>
            </a:pPr>
            <a:r>
              <a:rPr lang="en-US" sz="9600" b="1" dirty="0" smtClean="0"/>
              <a:t>Ask </a:t>
            </a:r>
            <a:r>
              <a:rPr lang="en-US" sz="9600" b="1" dirty="0"/>
              <a:t>yourself:</a:t>
            </a:r>
          </a:p>
          <a:p>
            <a:pPr lvl="1"/>
            <a:r>
              <a:rPr lang="en-US" sz="9200" dirty="0"/>
              <a:t>Is the goal realistic and within reach?</a:t>
            </a:r>
          </a:p>
          <a:p>
            <a:pPr lvl="1"/>
            <a:r>
              <a:rPr lang="en-US" sz="9200" dirty="0"/>
              <a:t>Is the goal reachable given the time and resources?</a:t>
            </a:r>
          </a:p>
          <a:p>
            <a:pPr lvl="1"/>
            <a:r>
              <a:rPr lang="en-US" sz="9200" dirty="0"/>
              <a:t>Are you able to commit to achieving the goal?</a:t>
            </a:r>
          </a:p>
          <a:p>
            <a:pPr marL="0" indent="0">
              <a:buNone/>
            </a:pPr>
            <a:r>
              <a:rPr lang="en-US" sz="9600" b="1" dirty="0" smtClean="0">
                <a:solidFill>
                  <a:schemeClr val="bg2"/>
                </a:solidFill>
              </a:rPr>
              <a:t>Timely</a:t>
            </a:r>
            <a:r>
              <a:rPr lang="en-US" sz="8000" dirty="0" smtClean="0">
                <a:solidFill>
                  <a:schemeClr val="bg2"/>
                </a:solidFill>
              </a:rPr>
              <a:t>:</a:t>
            </a:r>
            <a:r>
              <a:rPr lang="en-US" sz="8000" dirty="0" smtClean="0"/>
              <a:t> </a:t>
            </a:r>
            <a:r>
              <a:rPr lang="en-US" sz="9600" dirty="0"/>
              <a:t>With a clearly defined timeline, including a starting date and a target date. The purpose is to create urgency.</a:t>
            </a:r>
          </a:p>
          <a:p>
            <a:pPr marL="0" indent="0">
              <a:buNone/>
            </a:pPr>
            <a:endParaRPr lang="en-US" sz="3200" b="1" dirty="0" smtClean="0"/>
          </a:p>
          <a:p>
            <a:pPr marL="0" indent="0">
              <a:buNone/>
            </a:pPr>
            <a:r>
              <a:rPr lang="en-US" sz="9600" b="1" dirty="0" smtClean="0"/>
              <a:t>Ask </a:t>
            </a:r>
            <a:r>
              <a:rPr lang="en-US" sz="9600" b="1" dirty="0"/>
              <a:t>yourself:</a:t>
            </a:r>
          </a:p>
          <a:p>
            <a:pPr lvl="1"/>
            <a:r>
              <a:rPr lang="en-US" sz="9200" dirty="0"/>
              <a:t>Is the goal realistic and within reach?</a:t>
            </a:r>
          </a:p>
          <a:p>
            <a:pPr lvl="1"/>
            <a:r>
              <a:rPr lang="en-US" sz="9200" dirty="0"/>
              <a:t>Is the goal reachable given the time and resources?</a:t>
            </a:r>
          </a:p>
          <a:p>
            <a:pPr lvl="1"/>
            <a:r>
              <a:rPr lang="en-US" sz="9200" dirty="0"/>
              <a:t>Are you able to commit to achieving the goal?</a:t>
            </a:r>
          </a:p>
          <a:p>
            <a:endParaRPr lang="en-US" dirty="0"/>
          </a:p>
        </p:txBody>
      </p:sp>
      <p:sp>
        <p:nvSpPr>
          <p:cNvPr id="6" name="Title 1"/>
          <p:cNvSpPr>
            <a:spLocks noGrp="1"/>
          </p:cNvSpPr>
          <p:nvPr>
            <p:ph type="title"/>
          </p:nvPr>
        </p:nvSpPr>
        <p:spPr>
          <a:xfrm>
            <a:off x="1485900" y="98323"/>
            <a:ext cx="9486900" cy="668593"/>
          </a:xfrm>
        </p:spPr>
        <p:txBody>
          <a:bodyPr>
            <a:normAutofit/>
          </a:bodyPr>
          <a:lstStyle/>
          <a:p>
            <a:pPr algn="ctr"/>
            <a:r>
              <a:rPr lang="en-US" sz="4000" b="1" dirty="0" smtClean="0">
                <a:solidFill>
                  <a:schemeClr val="accent2">
                    <a:lumMod val="75000"/>
                  </a:schemeClr>
                </a:solidFill>
              </a:rPr>
              <a:t>S.M.A.R.T.</a:t>
            </a:r>
            <a:endParaRPr lang="en-US" sz="4000" b="1" dirty="0">
              <a:solidFill>
                <a:schemeClr val="accent2">
                  <a:lumMod val="75000"/>
                </a:schemeClr>
              </a:solidFill>
            </a:endParaRPr>
          </a:p>
        </p:txBody>
      </p:sp>
    </p:spTree>
    <p:extLst>
      <p:ext uri="{BB962C8B-B14F-4D97-AF65-F5344CB8AC3E}">
        <p14:creationId xmlns:p14="http://schemas.microsoft.com/office/powerpoint/2010/main" val="403079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559" y="108155"/>
            <a:ext cx="9224211" cy="685800"/>
          </a:xfrm>
        </p:spPr>
        <p:txBody>
          <a:bodyPr>
            <a:normAutofit/>
          </a:bodyPr>
          <a:lstStyle/>
          <a:p>
            <a:pPr algn="ctr"/>
            <a:r>
              <a:rPr lang="en-US" sz="4000" b="1" dirty="0" smtClean="0">
                <a:solidFill>
                  <a:schemeClr val="accent2">
                    <a:lumMod val="75000"/>
                  </a:schemeClr>
                </a:solidFill>
              </a:rPr>
              <a:t>AGENDA</a:t>
            </a:r>
            <a:endParaRPr lang="en-US" sz="4000" b="1" dirty="0">
              <a:solidFill>
                <a:schemeClr val="accent2">
                  <a:lumMod val="75000"/>
                </a:schemeClr>
              </a:solidFill>
            </a:endParaRPr>
          </a:p>
        </p:txBody>
      </p:sp>
      <p:sp>
        <p:nvSpPr>
          <p:cNvPr id="3" name="Content Placeholder 2"/>
          <p:cNvSpPr>
            <a:spLocks noGrp="1"/>
          </p:cNvSpPr>
          <p:nvPr>
            <p:ph idx="1"/>
          </p:nvPr>
        </p:nvSpPr>
        <p:spPr>
          <a:xfrm>
            <a:off x="1540559" y="1265903"/>
            <a:ext cx="9187986" cy="5181600"/>
          </a:xfrm>
        </p:spPr>
        <p:txBody>
          <a:bodyPr>
            <a:normAutofit/>
          </a:bodyPr>
          <a:lstStyle/>
          <a:p>
            <a:r>
              <a:rPr lang="en-US" b="1" dirty="0"/>
              <a:t>Welcome </a:t>
            </a:r>
            <a:r>
              <a:rPr lang="en-US" b="1" dirty="0" smtClean="0"/>
              <a:t>&amp; Introductions</a:t>
            </a:r>
          </a:p>
          <a:p>
            <a:r>
              <a:rPr lang="en-US" b="1" dirty="0" smtClean="0"/>
              <a:t>Career vs Job: </a:t>
            </a:r>
            <a:r>
              <a:rPr lang="en-US" b="1" dirty="0"/>
              <a:t>How They're Different and Why It Matters</a:t>
            </a:r>
          </a:p>
          <a:p>
            <a:r>
              <a:rPr lang="en-US" b="1" dirty="0" smtClean="0"/>
              <a:t>Importance of Career Planning</a:t>
            </a:r>
          </a:p>
          <a:p>
            <a:r>
              <a:rPr lang="en-US" b="1" dirty="0" smtClean="0"/>
              <a:t>Stages of Career Planning</a:t>
            </a:r>
          </a:p>
          <a:p>
            <a:pPr marL="0" indent="0">
              <a:spcBef>
                <a:spcPts val="600"/>
              </a:spcBef>
              <a:buNone/>
            </a:pPr>
            <a:r>
              <a:rPr lang="en-US" dirty="0"/>
              <a:t>	</a:t>
            </a:r>
            <a:r>
              <a:rPr lang="en-US" dirty="0" smtClean="0"/>
              <a:t>1. </a:t>
            </a:r>
            <a:r>
              <a:rPr lang="en-US" i="1" dirty="0" smtClean="0"/>
              <a:t>Evaluating Myself</a:t>
            </a:r>
          </a:p>
          <a:p>
            <a:pPr marL="0" indent="0">
              <a:spcBef>
                <a:spcPts val="600"/>
              </a:spcBef>
              <a:buNone/>
            </a:pPr>
            <a:r>
              <a:rPr lang="en-US" i="1" dirty="0"/>
              <a:t>	</a:t>
            </a:r>
            <a:r>
              <a:rPr lang="en-US" i="1" dirty="0" smtClean="0"/>
              <a:t>2. Exploring Career Options</a:t>
            </a:r>
          </a:p>
          <a:p>
            <a:pPr marL="0" indent="0">
              <a:spcBef>
                <a:spcPts val="600"/>
              </a:spcBef>
              <a:buNone/>
            </a:pPr>
            <a:r>
              <a:rPr lang="en-US" i="1" dirty="0"/>
              <a:t>	</a:t>
            </a:r>
            <a:r>
              <a:rPr lang="en-US" i="1" dirty="0" smtClean="0"/>
              <a:t>3. Making Decisions</a:t>
            </a:r>
          </a:p>
          <a:p>
            <a:pPr marL="0" indent="0">
              <a:spcBef>
                <a:spcPts val="600"/>
              </a:spcBef>
              <a:buNone/>
            </a:pPr>
            <a:r>
              <a:rPr lang="en-US" i="1" dirty="0"/>
              <a:t>	</a:t>
            </a:r>
            <a:r>
              <a:rPr lang="en-US" i="1" dirty="0" smtClean="0"/>
              <a:t>4. Setting Goals</a:t>
            </a:r>
          </a:p>
          <a:p>
            <a:pPr marL="0" indent="0">
              <a:spcBef>
                <a:spcPts val="600"/>
              </a:spcBef>
              <a:buNone/>
            </a:pPr>
            <a:r>
              <a:rPr lang="en-US" i="1" dirty="0"/>
              <a:t>	</a:t>
            </a:r>
            <a:r>
              <a:rPr lang="en-US" i="1" dirty="0" smtClean="0"/>
              <a:t>5. Implementing My Plan</a:t>
            </a:r>
          </a:p>
        </p:txBody>
      </p:sp>
    </p:spTree>
    <p:extLst>
      <p:ext uri="{BB962C8B-B14F-4D97-AF65-F5344CB8AC3E}">
        <p14:creationId xmlns:p14="http://schemas.microsoft.com/office/powerpoint/2010/main" val="1826078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0682"/>
            <a:ext cx="9486900" cy="685800"/>
          </a:xfrm>
        </p:spPr>
        <p:txBody>
          <a:bodyPr>
            <a:normAutofit/>
          </a:bodyPr>
          <a:lstStyle/>
          <a:p>
            <a:pPr algn="ctr"/>
            <a:r>
              <a:rPr lang="en-US" sz="4000" b="1" dirty="0" smtClean="0">
                <a:solidFill>
                  <a:schemeClr val="accent2">
                    <a:lumMod val="75000"/>
                  </a:schemeClr>
                </a:solidFill>
              </a:rPr>
              <a:t>TAKE CHARGE Of YOUR CAREER</a:t>
            </a:r>
            <a:endParaRPr lang="en-US" sz="4000" b="1" dirty="0">
              <a:solidFill>
                <a:schemeClr val="accent2">
                  <a:lumMod val="75000"/>
                </a:schemeClr>
              </a:solidFill>
            </a:endParaRPr>
          </a:p>
        </p:txBody>
      </p:sp>
      <p:sp>
        <p:nvSpPr>
          <p:cNvPr id="3" name="Content Placeholder 2"/>
          <p:cNvSpPr>
            <a:spLocks noGrp="1"/>
          </p:cNvSpPr>
          <p:nvPr>
            <p:ph idx="1"/>
          </p:nvPr>
        </p:nvSpPr>
        <p:spPr>
          <a:xfrm>
            <a:off x="1351429" y="1331260"/>
            <a:ext cx="9486900" cy="4002741"/>
          </a:xfrm>
        </p:spPr>
        <p:txBody>
          <a:bodyPr>
            <a:noAutofit/>
          </a:bodyPr>
          <a:lstStyle/>
          <a:p>
            <a:pPr>
              <a:lnSpc>
                <a:spcPct val="150000"/>
              </a:lnSpc>
              <a:spcBef>
                <a:spcPts val="600"/>
              </a:spcBef>
              <a:buFont typeface="Wingdings" panose="05000000000000000000" pitchFamily="2" charset="2"/>
              <a:buChar char="ü"/>
            </a:pPr>
            <a:r>
              <a:rPr lang="en-US" dirty="0" smtClean="0"/>
              <a:t>People who set and finish career goals tend to get more done and often ern more money  than people who don’t set goals.</a:t>
            </a:r>
          </a:p>
          <a:p>
            <a:pPr>
              <a:lnSpc>
                <a:spcPct val="150000"/>
              </a:lnSpc>
              <a:spcBef>
                <a:spcPts val="600"/>
              </a:spcBef>
              <a:buFont typeface="Wingdings" panose="05000000000000000000" pitchFamily="2" charset="2"/>
              <a:buChar char="ü"/>
            </a:pPr>
            <a:r>
              <a:rPr lang="en-US" dirty="0" smtClean="0"/>
              <a:t>Some people used to rely on their boss or company to give them chances to advance. </a:t>
            </a:r>
          </a:p>
          <a:p>
            <a:pPr>
              <a:lnSpc>
                <a:spcPct val="150000"/>
              </a:lnSpc>
              <a:spcBef>
                <a:spcPts val="600"/>
              </a:spcBef>
              <a:buFont typeface="Wingdings" panose="05000000000000000000" pitchFamily="2" charset="2"/>
              <a:buChar char="ü"/>
            </a:pPr>
            <a:r>
              <a:rPr lang="en-US" dirty="0" smtClean="0"/>
              <a:t>Now it is up to you!  If you don’t make it happen for you, no one else will.</a:t>
            </a:r>
          </a:p>
          <a:p>
            <a:pPr>
              <a:lnSpc>
                <a:spcPct val="150000"/>
              </a:lnSpc>
              <a:spcBef>
                <a:spcPts val="600"/>
              </a:spcBef>
              <a:buFont typeface="Wingdings" panose="05000000000000000000" pitchFamily="2" charset="2"/>
              <a:buChar char="ü"/>
            </a:pPr>
            <a:r>
              <a:rPr lang="en-US" dirty="0" smtClean="0"/>
              <a:t>In today‘s world of work , you need to take charge of your own career.</a:t>
            </a:r>
          </a:p>
        </p:txBody>
      </p:sp>
    </p:spTree>
    <p:extLst>
      <p:ext uri="{BB962C8B-B14F-4D97-AF65-F5344CB8AC3E}">
        <p14:creationId xmlns:p14="http://schemas.microsoft.com/office/powerpoint/2010/main" val="2093394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894" y="80682"/>
            <a:ext cx="9421906" cy="654424"/>
          </a:xfrm>
        </p:spPr>
        <p:txBody>
          <a:bodyPr>
            <a:normAutofit/>
          </a:bodyPr>
          <a:lstStyle/>
          <a:p>
            <a:pPr algn="ctr"/>
            <a:r>
              <a:rPr lang="en-US" sz="4000" b="1" dirty="0" smtClean="0">
                <a:solidFill>
                  <a:schemeClr val="accent2">
                    <a:lumMod val="75000"/>
                  </a:schemeClr>
                </a:solidFill>
              </a:rPr>
              <a:t>TAKE CHARGE Of YOUR CAREER</a:t>
            </a:r>
            <a:endParaRPr lang="en-US" sz="4000" b="1" dirty="0">
              <a:solidFill>
                <a:schemeClr val="accent2">
                  <a:lumMod val="75000"/>
                </a:schemeClr>
              </a:solidFill>
            </a:endParaRPr>
          </a:p>
        </p:txBody>
      </p:sp>
      <p:sp>
        <p:nvSpPr>
          <p:cNvPr id="3" name="Content Placeholder 2"/>
          <p:cNvSpPr>
            <a:spLocks noGrp="1"/>
          </p:cNvSpPr>
          <p:nvPr>
            <p:ph idx="1"/>
          </p:nvPr>
        </p:nvSpPr>
        <p:spPr>
          <a:xfrm>
            <a:off x="1485900" y="927846"/>
            <a:ext cx="9735671" cy="5706036"/>
          </a:xfrm>
        </p:spPr>
        <p:txBody>
          <a:bodyPr>
            <a:noAutofit/>
          </a:bodyPr>
          <a:lstStyle/>
          <a:p>
            <a:pPr marL="0" indent="0" algn="ctr">
              <a:lnSpc>
                <a:spcPct val="100000"/>
              </a:lnSpc>
              <a:spcBef>
                <a:spcPts val="600"/>
              </a:spcBef>
              <a:buNone/>
            </a:pPr>
            <a:r>
              <a:rPr lang="en-US" b="1" dirty="0" smtClean="0"/>
              <a:t>Good Reasons to Take Charge of Your Career in the New World Work</a:t>
            </a:r>
          </a:p>
          <a:p>
            <a:pPr>
              <a:lnSpc>
                <a:spcPct val="100000"/>
              </a:lnSpc>
              <a:spcBef>
                <a:spcPts val="600"/>
              </a:spcBef>
              <a:buFont typeface="Wingdings" panose="05000000000000000000" pitchFamily="2" charset="2"/>
              <a:buChar char="ü"/>
            </a:pPr>
            <a:r>
              <a:rPr lang="en-US" sz="2000" b="1" dirty="0" smtClean="0">
                <a:solidFill>
                  <a:srgbClr val="002060"/>
                </a:solidFill>
              </a:rPr>
              <a:t>You Relate to Others</a:t>
            </a:r>
            <a:r>
              <a:rPr lang="en-US" sz="2000" b="1" dirty="0" smtClean="0"/>
              <a:t>: </a:t>
            </a:r>
            <a:r>
              <a:rPr lang="en-US" sz="2000" dirty="0" smtClean="0"/>
              <a:t>There is more of a “team” mindset in the workplace. Supervisors’ roles have changed from “parent” to “coach”. You decide how long you want to stay in one position. You also know that an employer can ask you to leave at any time if they don’t like your work.</a:t>
            </a:r>
          </a:p>
          <a:p>
            <a:pPr>
              <a:lnSpc>
                <a:spcPct val="100000"/>
              </a:lnSpc>
              <a:spcBef>
                <a:spcPts val="600"/>
              </a:spcBef>
              <a:buFont typeface="Wingdings" panose="05000000000000000000" pitchFamily="2" charset="2"/>
              <a:buChar char="ü"/>
            </a:pPr>
            <a:r>
              <a:rPr lang="en-US" sz="2000" b="1" dirty="0" smtClean="0">
                <a:solidFill>
                  <a:srgbClr val="002060"/>
                </a:solidFill>
              </a:rPr>
              <a:t>You are Happier at Work</a:t>
            </a:r>
            <a:r>
              <a:rPr lang="en-US" sz="2000" b="1" dirty="0" smtClean="0"/>
              <a:t>: </a:t>
            </a:r>
            <a:r>
              <a:rPr lang="en-US" sz="2000" dirty="0" smtClean="0"/>
              <a:t>You can choose work that you find interesting. Since fewer job offer real security, why not do what you love?</a:t>
            </a:r>
          </a:p>
          <a:p>
            <a:pPr>
              <a:lnSpc>
                <a:spcPct val="100000"/>
              </a:lnSpc>
              <a:spcBef>
                <a:spcPts val="600"/>
              </a:spcBef>
              <a:buFont typeface="Wingdings" panose="05000000000000000000" pitchFamily="2" charset="2"/>
              <a:buChar char="ü"/>
            </a:pPr>
            <a:r>
              <a:rPr lang="en-US" sz="2000" b="1" dirty="0" smtClean="0">
                <a:solidFill>
                  <a:srgbClr val="002060"/>
                </a:solidFill>
              </a:rPr>
              <a:t>You Keep Growing</a:t>
            </a:r>
            <a:r>
              <a:rPr lang="en-US" sz="2000" b="1" dirty="0" smtClean="0"/>
              <a:t>: </a:t>
            </a:r>
            <a:r>
              <a:rPr lang="en-US" sz="2000" dirty="0" smtClean="0"/>
              <a:t>To keep growing and moving up, you need to expand your skills, You need to build relationships with coworkers and others in your field. You must be flexible and able to adapt to changes in your work. You must be able to transfer your skills to different types of work. </a:t>
            </a:r>
          </a:p>
          <a:p>
            <a:pPr>
              <a:lnSpc>
                <a:spcPct val="100000"/>
              </a:lnSpc>
              <a:spcBef>
                <a:spcPts val="600"/>
              </a:spcBef>
              <a:buFont typeface="Wingdings" panose="05000000000000000000" pitchFamily="2" charset="2"/>
              <a:buChar char="ü"/>
            </a:pPr>
            <a:r>
              <a:rPr lang="en-US" sz="2000" b="1" dirty="0" smtClean="0">
                <a:solidFill>
                  <a:srgbClr val="002060"/>
                </a:solidFill>
              </a:rPr>
              <a:t>You Know Who You Are</a:t>
            </a:r>
            <a:r>
              <a:rPr lang="en-US" sz="2000" b="1" dirty="0" smtClean="0"/>
              <a:t>: </a:t>
            </a:r>
            <a:r>
              <a:rPr lang="en-US" sz="2000" dirty="0" smtClean="0"/>
              <a:t>You get to choose the skills and experience you want to have. You can tell your story by talking about what you can do. For example, you don’t have to say “ I work for XYZ company.” You can say “ I am good with hands and I have excellent skills from four year of paining houses”.</a:t>
            </a:r>
            <a:endParaRPr lang="en-US" sz="2000" b="1" dirty="0"/>
          </a:p>
        </p:txBody>
      </p:sp>
    </p:spTree>
    <p:extLst>
      <p:ext uri="{BB962C8B-B14F-4D97-AF65-F5344CB8AC3E}">
        <p14:creationId xmlns:p14="http://schemas.microsoft.com/office/powerpoint/2010/main" val="251657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672" y="1275736"/>
            <a:ext cx="9187986" cy="4220497"/>
          </a:xfrm>
        </p:spPr>
        <p:txBody>
          <a:bodyPr>
            <a:normAutofit/>
          </a:bodyPr>
          <a:lstStyle/>
          <a:p>
            <a:pPr marL="0" indent="0" algn="ctr">
              <a:spcBef>
                <a:spcPts val="600"/>
              </a:spcBef>
              <a:buNone/>
            </a:pPr>
            <a:r>
              <a:rPr lang="en-US" sz="3600" dirty="0" smtClean="0">
                <a:solidFill>
                  <a:schemeClr val="accent2">
                    <a:lumMod val="75000"/>
                  </a:schemeClr>
                </a:solidFill>
              </a:rPr>
              <a:t>“</a:t>
            </a:r>
            <a:r>
              <a:rPr lang="en-US" sz="3600" b="1" dirty="0" smtClean="0">
                <a:solidFill>
                  <a:schemeClr val="accent2">
                    <a:lumMod val="75000"/>
                  </a:schemeClr>
                </a:solidFill>
              </a:rPr>
              <a:t>Life is the sum of all your choices”</a:t>
            </a:r>
          </a:p>
          <a:p>
            <a:pPr marL="0" indent="0" algn="ctr">
              <a:spcBef>
                <a:spcPts val="600"/>
              </a:spcBef>
              <a:buNone/>
            </a:pPr>
            <a:r>
              <a:rPr lang="en-US" sz="3600" b="1" dirty="0" smtClean="0"/>
              <a:t> </a:t>
            </a:r>
            <a:r>
              <a:rPr lang="en-US" sz="3600" dirty="0"/>
              <a:t>Albert </a:t>
            </a:r>
            <a:r>
              <a:rPr lang="en-US" sz="3600" dirty="0" smtClean="0"/>
              <a:t>Camus, a </a:t>
            </a:r>
            <a:r>
              <a:rPr lang="en-US" sz="3600" dirty="0"/>
              <a:t>French philosopher, author, and journalist. He won the Nobel Prize in Literature at the age of 44 in 1957, the second-youngest recipient in history. </a:t>
            </a:r>
            <a:endParaRPr lang="en-US" sz="3600" b="1" dirty="0"/>
          </a:p>
        </p:txBody>
      </p:sp>
    </p:spTree>
    <p:extLst>
      <p:ext uri="{BB962C8B-B14F-4D97-AF65-F5344CB8AC3E}">
        <p14:creationId xmlns:p14="http://schemas.microsoft.com/office/powerpoint/2010/main" val="4065106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899" y="88490"/>
            <a:ext cx="9486900" cy="648929"/>
          </a:xfrm>
        </p:spPr>
        <p:txBody>
          <a:bodyPr>
            <a:normAutofit/>
          </a:bodyPr>
          <a:lstStyle/>
          <a:p>
            <a:pPr algn="ctr"/>
            <a:r>
              <a:rPr lang="en-US" sz="4000" b="1" dirty="0" smtClean="0">
                <a:solidFill>
                  <a:schemeClr val="accent2">
                    <a:lumMod val="75000"/>
                  </a:schemeClr>
                </a:solidFill>
              </a:rPr>
              <a:t>Career Planning is….</a:t>
            </a:r>
            <a:endParaRPr lang="en-US" sz="4000" b="1" dirty="0">
              <a:solidFill>
                <a:schemeClr val="accent2">
                  <a:lumMod val="75000"/>
                </a:schemeClr>
              </a:solidFill>
            </a:endParaRPr>
          </a:p>
        </p:txBody>
      </p:sp>
      <p:sp>
        <p:nvSpPr>
          <p:cNvPr id="3" name="Content Placeholder 2"/>
          <p:cNvSpPr>
            <a:spLocks noGrp="1"/>
          </p:cNvSpPr>
          <p:nvPr>
            <p:ph idx="1"/>
          </p:nvPr>
        </p:nvSpPr>
        <p:spPr>
          <a:xfrm>
            <a:off x="1485899" y="980768"/>
            <a:ext cx="6967636" cy="5181600"/>
          </a:xfrm>
        </p:spPr>
        <p:txBody>
          <a:bodyPr>
            <a:normAutofit fontScale="92500" lnSpcReduction="20000"/>
          </a:bodyPr>
          <a:lstStyle/>
          <a:p>
            <a:pPr>
              <a:spcBef>
                <a:spcPts val="600"/>
              </a:spcBef>
            </a:pPr>
            <a:r>
              <a:rPr lang="en-US" dirty="0" smtClean="0"/>
              <a:t>An active, ongoing &amp; lifelong process that encompasses </a:t>
            </a:r>
            <a:r>
              <a:rPr lang="en-US" dirty="0"/>
              <a:t>more than just looking at the next promotion. </a:t>
            </a:r>
            <a:endParaRPr lang="en-US" dirty="0" smtClean="0"/>
          </a:p>
          <a:p>
            <a:pPr>
              <a:spcBef>
                <a:spcPts val="600"/>
              </a:spcBef>
              <a:buFont typeface="Arial" panose="020B0604020202020204" pitchFamily="34" charset="0"/>
              <a:buChar char="•"/>
            </a:pPr>
            <a:r>
              <a:rPr lang="en-US" dirty="0" smtClean="0"/>
              <a:t>More than just a job or series of jobs</a:t>
            </a:r>
          </a:p>
          <a:p>
            <a:pPr>
              <a:spcBef>
                <a:spcPts val="600"/>
              </a:spcBef>
            </a:pPr>
            <a:r>
              <a:rPr lang="en-US" dirty="0" smtClean="0"/>
              <a:t>Responsive to other life roles, such </a:t>
            </a:r>
            <a:r>
              <a:rPr lang="en-US" dirty="0"/>
              <a:t>as community member, student, mother, father, </a:t>
            </a:r>
            <a:r>
              <a:rPr lang="en-US" dirty="0" smtClean="0"/>
              <a:t>child, etc.</a:t>
            </a:r>
            <a:endParaRPr lang="en-US" dirty="0"/>
          </a:p>
          <a:p>
            <a:pPr>
              <a:spcBef>
                <a:spcPts val="600"/>
              </a:spcBef>
              <a:buFont typeface="Arial" panose="020B0604020202020204" pitchFamily="34" charset="0"/>
              <a:buChar char="•"/>
            </a:pPr>
            <a:r>
              <a:rPr lang="en-US" dirty="0" smtClean="0"/>
              <a:t>Often considered a one-time event, normally to facilitate a school-to-work transition. </a:t>
            </a:r>
          </a:p>
          <a:p>
            <a:pPr marL="0" indent="0">
              <a:buNone/>
            </a:pPr>
            <a:r>
              <a:rPr lang="en-US" b="1" dirty="0" smtClean="0"/>
              <a:t>Career Planning </a:t>
            </a:r>
            <a:r>
              <a:rPr lang="en-US" dirty="0" smtClean="0"/>
              <a:t>doesn’t have to be about major career changes, although that can be the case. Instead, it’s about acknowledging that individuals continuously learn, grow and develop. They seek to align work with evolving skills and changing interests while also ensuring work “fits” within their lifestyle (ex: as family requirements change).</a:t>
            </a:r>
          </a:p>
          <a:p>
            <a:pPr marL="0" indent="0">
              <a:buNone/>
            </a:pPr>
            <a:endParaRPr lang="en-US" dirty="0" smtClean="0"/>
          </a:p>
        </p:txBody>
      </p:sp>
      <p:pic>
        <p:nvPicPr>
          <p:cNvPr id="4" name="Picture 3"/>
          <p:cNvPicPr>
            <a:picLocks noChangeAspect="1"/>
          </p:cNvPicPr>
          <p:nvPr/>
        </p:nvPicPr>
        <p:blipFill>
          <a:blip r:embed="rId3"/>
          <a:stretch>
            <a:fillRect/>
          </a:stretch>
        </p:blipFill>
        <p:spPr>
          <a:xfrm>
            <a:off x="8365044" y="1482213"/>
            <a:ext cx="3738465" cy="3738465"/>
          </a:xfrm>
          <a:prstGeom prst="rect">
            <a:avLst/>
          </a:prstGeom>
        </p:spPr>
      </p:pic>
    </p:spTree>
    <p:extLst>
      <p:ext uri="{BB962C8B-B14F-4D97-AF65-F5344CB8AC3E}">
        <p14:creationId xmlns:p14="http://schemas.microsoft.com/office/powerpoint/2010/main" val="1008289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6477"/>
            <a:ext cx="9486900" cy="501445"/>
          </a:xfrm>
        </p:spPr>
        <p:txBody>
          <a:bodyPr>
            <a:noAutofit/>
          </a:bodyPr>
          <a:lstStyle/>
          <a:p>
            <a:pPr algn="ctr"/>
            <a:r>
              <a:rPr lang="en-US" sz="4000" b="1" dirty="0" smtClean="0">
                <a:solidFill>
                  <a:schemeClr val="accent2">
                    <a:lumMod val="75000"/>
                  </a:schemeClr>
                </a:solidFill>
              </a:rPr>
              <a:t>IMPORTANCE OF CAREER PLANNING</a:t>
            </a:r>
            <a:endParaRPr lang="en-US" sz="4000" b="1" dirty="0">
              <a:solidFill>
                <a:schemeClr val="accent2">
                  <a:lumMod val="75000"/>
                </a:schemeClr>
              </a:solidFill>
            </a:endParaRPr>
          </a:p>
        </p:txBody>
      </p:sp>
      <p:sp>
        <p:nvSpPr>
          <p:cNvPr id="3" name="Content Placeholder 2"/>
          <p:cNvSpPr>
            <a:spLocks noGrp="1"/>
          </p:cNvSpPr>
          <p:nvPr>
            <p:ph idx="1"/>
          </p:nvPr>
        </p:nvSpPr>
        <p:spPr>
          <a:xfrm>
            <a:off x="1485900" y="1116281"/>
            <a:ext cx="9486899" cy="4751119"/>
          </a:xfrm>
        </p:spPr>
        <p:txBody>
          <a:bodyPr>
            <a:normAutofit/>
          </a:bodyPr>
          <a:lstStyle/>
          <a:p>
            <a:pPr marL="0" indent="0">
              <a:buNone/>
            </a:pPr>
            <a:r>
              <a:rPr lang="en-US" b="1" dirty="0" smtClean="0">
                <a:solidFill>
                  <a:schemeClr val="bg2"/>
                </a:solidFill>
              </a:rPr>
              <a:t>Career planning can help you to: </a:t>
            </a:r>
          </a:p>
          <a:p>
            <a:pPr lvl="1"/>
            <a:r>
              <a:rPr lang="en-US" b="1" dirty="0" smtClean="0"/>
              <a:t>Enter</a:t>
            </a:r>
            <a:r>
              <a:rPr lang="en-US" dirty="0" smtClean="0"/>
              <a:t> the workforce</a:t>
            </a:r>
          </a:p>
          <a:p>
            <a:pPr lvl="1"/>
            <a:r>
              <a:rPr lang="en-US" b="1" dirty="0" smtClean="0"/>
              <a:t>Plan</a:t>
            </a:r>
            <a:r>
              <a:rPr lang="en-US" dirty="0" smtClean="0"/>
              <a:t> for education</a:t>
            </a:r>
          </a:p>
          <a:p>
            <a:pPr lvl="1"/>
            <a:r>
              <a:rPr lang="en-US" b="1" dirty="0" smtClean="0"/>
              <a:t>Deal</a:t>
            </a:r>
            <a:r>
              <a:rPr lang="en-US" dirty="0" smtClean="0"/>
              <a:t> with changing workplace demands</a:t>
            </a:r>
          </a:p>
          <a:p>
            <a:pPr lvl="1"/>
            <a:r>
              <a:rPr lang="en-US" b="1" dirty="0" smtClean="0"/>
              <a:t>Anticipate</a:t>
            </a:r>
            <a:r>
              <a:rPr lang="en-US" dirty="0" smtClean="0"/>
              <a:t> trends or changes</a:t>
            </a:r>
          </a:p>
          <a:p>
            <a:pPr lvl="1"/>
            <a:r>
              <a:rPr lang="en-US" b="1" dirty="0" smtClean="0"/>
              <a:t>Upgrade</a:t>
            </a:r>
            <a:r>
              <a:rPr lang="en-US" dirty="0" smtClean="0"/>
              <a:t> or maintain your skills; and </a:t>
            </a:r>
          </a:p>
          <a:p>
            <a:pPr lvl="1"/>
            <a:r>
              <a:rPr lang="en-US" dirty="0" smtClean="0"/>
              <a:t>Prepare for career advancement</a:t>
            </a:r>
            <a:endParaRPr lang="en-US" sz="1100" dirty="0" smtClean="0"/>
          </a:p>
          <a:p>
            <a:pPr marL="0" indent="0">
              <a:buNone/>
            </a:pPr>
            <a:r>
              <a:rPr lang="en-US" b="1" dirty="0" smtClean="0"/>
              <a:t>Career planning </a:t>
            </a:r>
            <a:r>
              <a:rPr lang="en-US" dirty="0" smtClean="0"/>
              <a:t>should be done on a regular basis. It allows you to be prepared for changes both personal and in the world of work to better prepare you to navigate those changes.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91216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591" y="204021"/>
            <a:ext cx="10165324" cy="658760"/>
          </a:xfrm>
        </p:spPr>
        <p:txBody>
          <a:bodyPr>
            <a:noAutofit/>
          </a:bodyPr>
          <a:lstStyle/>
          <a:p>
            <a:pPr algn="ctr"/>
            <a:r>
              <a:rPr lang="en-US" sz="4000" b="1" dirty="0" smtClean="0">
                <a:solidFill>
                  <a:schemeClr val="accent2">
                    <a:lumMod val="75000"/>
                  </a:schemeClr>
                </a:solidFill>
              </a:rPr>
              <a:t>PLAN YOUR CAREER BEFORE YOU GRADUATE</a:t>
            </a:r>
            <a:endParaRPr lang="en-US" sz="4000" b="1" dirty="0">
              <a:solidFill>
                <a:schemeClr val="accent2">
                  <a:lumMod val="75000"/>
                </a:schemeClr>
              </a:solidFill>
            </a:endParaRPr>
          </a:p>
        </p:txBody>
      </p:sp>
      <p:sp>
        <p:nvSpPr>
          <p:cNvPr id="3" name="Content Placeholder 2"/>
          <p:cNvSpPr>
            <a:spLocks noGrp="1"/>
          </p:cNvSpPr>
          <p:nvPr>
            <p:ph idx="1"/>
          </p:nvPr>
        </p:nvSpPr>
        <p:spPr>
          <a:xfrm>
            <a:off x="1269591" y="970936"/>
            <a:ext cx="9615948" cy="5429864"/>
          </a:xfrm>
        </p:spPr>
        <p:txBody>
          <a:bodyPr>
            <a:normAutofit fontScale="85000" lnSpcReduction="10000"/>
          </a:bodyPr>
          <a:lstStyle/>
          <a:p>
            <a:pPr marL="0" indent="0">
              <a:buNone/>
            </a:pPr>
            <a:r>
              <a:rPr lang="en-US" dirty="0" smtClean="0"/>
              <a:t>If you are considering higher education to prepare you for a chosen profession, you might think that excelling at your course work and getting the best grades is your only focus. While these are certainly essential goals, there are other steps you should be taking to plan your career before you graduate. </a:t>
            </a:r>
          </a:p>
          <a:p>
            <a:pPr marL="0" indent="0">
              <a:buNone/>
            </a:pPr>
            <a:r>
              <a:rPr lang="en-US" dirty="0" smtClean="0"/>
              <a:t>It’s important that you separate yourself from the rest of the crowd that’s competing for the same dream job that you are!</a:t>
            </a:r>
          </a:p>
          <a:p>
            <a:pPr marL="0" indent="0">
              <a:buNone/>
            </a:pPr>
            <a:r>
              <a:rPr lang="en-US" dirty="0" smtClean="0"/>
              <a:t>The time is now to start planning for success in your field, so use these tips to make sure you’re the one getting hired. </a:t>
            </a:r>
          </a:p>
          <a:p>
            <a:pPr lvl="1"/>
            <a:r>
              <a:rPr lang="en-US" b="1" dirty="0" smtClean="0">
                <a:solidFill>
                  <a:srgbClr val="002060"/>
                </a:solidFill>
              </a:rPr>
              <a:t>Take</a:t>
            </a:r>
            <a:r>
              <a:rPr lang="en-US" b="1" dirty="0" smtClean="0"/>
              <a:t> </a:t>
            </a:r>
            <a:r>
              <a:rPr lang="en-US" dirty="0" smtClean="0"/>
              <a:t>the right approach to the workforce</a:t>
            </a:r>
          </a:p>
          <a:p>
            <a:pPr lvl="1"/>
            <a:r>
              <a:rPr lang="en-US" b="1" dirty="0" smtClean="0">
                <a:solidFill>
                  <a:srgbClr val="002060"/>
                </a:solidFill>
              </a:rPr>
              <a:t>Revisit</a:t>
            </a:r>
            <a:r>
              <a:rPr lang="en-US" b="1" dirty="0" smtClean="0"/>
              <a:t> </a:t>
            </a:r>
            <a:r>
              <a:rPr lang="en-US" dirty="0" smtClean="0"/>
              <a:t>your career planning goals regularly</a:t>
            </a:r>
          </a:p>
          <a:p>
            <a:pPr lvl="1"/>
            <a:r>
              <a:rPr lang="en-US" b="1" dirty="0" smtClean="0">
                <a:solidFill>
                  <a:srgbClr val="002060"/>
                </a:solidFill>
              </a:rPr>
              <a:t>Ensure</a:t>
            </a:r>
            <a:r>
              <a:rPr lang="en-US" b="1" dirty="0" smtClean="0"/>
              <a:t> </a:t>
            </a:r>
            <a:r>
              <a:rPr lang="en-US" dirty="0"/>
              <a:t>you have or can obtain the right </a:t>
            </a:r>
            <a:r>
              <a:rPr lang="en-US" dirty="0" smtClean="0"/>
              <a:t>experience</a:t>
            </a:r>
          </a:p>
          <a:p>
            <a:pPr lvl="1"/>
            <a:r>
              <a:rPr lang="en-US" b="1" dirty="0">
                <a:solidFill>
                  <a:srgbClr val="002060"/>
                </a:solidFill>
              </a:rPr>
              <a:t>Assess</a:t>
            </a:r>
            <a:r>
              <a:rPr lang="en-US" b="1" dirty="0"/>
              <a:t> </a:t>
            </a:r>
            <a:r>
              <a:rPr lang="en-US" dirty="0"/>
              <a:t>your interests, hobbies and </a:t>
            </a:r>
            <a:r>
              <a:rPr lang="en-US" dirty="0" smtClean="0"/>
              <a:t>motivations</a:t>
            </a:r>
          </a:p>
          <a:p>
            <a:pPr lvl="1"/>
            <a:r>
              <a:rPr lang="en-US" b="1" dirty="0" smtClean="0">
                <a:solidFill>
                  <a:srgbClr val="002060"/>
                </a:solidFill>
              </a:rPr>
              <a:t>Analyze</a:t>
            </a:r>
            <a:r>
              <a:rPr lang="en-US" b="1" dirty="0" smtClean="0"/>
              <a:t> </a:t>
            </a:r>
            <a:r>
              <a:rPr lang="en-US" dirty="0"/>
              <a:t>trends in our chosen career and make adjustments as </a:t>
            </a:r>
            <a:r>
              <a:rPr lang="en-US" dirty="0" smtClean="0"/>
              <a:t>necessary</a:t>
            </a:r>
          </a:p>
          <a:p>
            <a:pPr lvl="1"/>
            <a:r>
              <a:rPr lang="en-US" b="1" dirty="0">
                <a:solidFill>
                  <a:srgbClr val="002060"/>
                </a:solidFill>
              </a:rPr>
              <a:t>Consider</a:t>
            </a:r>
            <a:r>
              <a:rPr lang="en-US" b="1" dirty="0"/>
              <a:t> </a:t>
            </a:r>
            <a:r>
              <a:rPr lang="en-US" dirty="0"/>
              <a:t>internships for real life experiences</a:t>
            </a:r>
            <a:r>
              <a:rPr lang="en-US" b="1" dirty="0"/>
              <a:t/>
            </a:r>
            <a:br>
              <a:rPr lang="en-US" b="1" dirty="0"/>
            </a:br>
            <a:endParaRPr lang="en-US" b="1" dirty="0"/>
          </a:p>
        </p:txBody>
      </p:sp>
    </p:spTree>
    <p:extLst>
      <p:ext uri="{BB962C8B-B14F-4D97-AF65-F5344CB8AC3E}">
        <p14:creationId xmlns:p14="http://schemas.microsoft.com/office/powerpoint/2010/main" val="2007069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29" y="137651"/>
            <a:ext cx="9409471" cy="685800"/>
          </a:xfrm>
        </p:spPr>
        <p:txBody>
          <a:bodyPr>
            <a:normAutofit/>
          </a:bodyPr>
          <a:lstStyle/>
          <a:p>
            <a:pPr algn="ctr"/>
            <a:r>
              <a:rPr lang="en-US" sz="4000" b="1" dirty="0" smtClean="0">
                <a:solidFill>
                  <a:schemeClr val="accent2">
                    <a:lumMod val="75000"/>
                  </a:schemeClr>
                </a:solidFill>
              </a:rPr>
              <a:t>STAGES OF CAREER PLANNING</a:t>
            </a:r>
            <a:endParaRPr lang="en-US" sz="4000" b="1" dirty="0">
              <a:solidFill>
                <a:schemeClr val="accent2">
                  <a:lumMod val="75000"/>
                </a:schemeClr>
              </a:solidFill>
            </a:endParaRPr>
          </a:p>
        </p:txBody>
      </p:sp>
      <p:sp>
        <p:nvSpPr>
          <p:cNvPr id="3" name="Content Placeholder 2"/>
          <p:cNvSpPr>
            <a:spLocks noGrp="1"/>
          </p:cNvSpPr>
          <p:nvPr>
            <p:ph idx="1"/>
          </p:nvPr>
        </p:nvSpPr>
        <p:spPr>
          <a:xfrm>
            <a:off x="1220429" y="990599"/>
            <a:ext cx="5809636" cy="4171335"/>
          </a:xfrm>
        </p:spPr>
        <p:txBody>
          <a:bodyPr>
            <a:normAutofit fontScale="77500" lnSpcReduction="20000"/>
          </a:bodyPr>
          <a:lstStyle/>
          <a:p>
            <a:pPr marL="457200" indent="-457200">
              <a:spcBef>
                <a:spcPts val="600"/>
              </a:spcBef>
              <a:buAutoNum type="arabicPeriod"/>
            </a:pPr>
            <a:r>
              <a:rPr lang="en-US" dirty="0" smtClean="0"/>
              <a:t>Evaluate/Assess Myself: learning about yourself</a:t>
            </a:r>
          </a:p>
          <a:p>
            <a:pPr marL="457200" indent="-457200">
              <a:spcBef>
                <a:spcPts val="600"/>
              </a:spcBef>
              <a:buAutoNum type="arabicPeriod"/>
            </a:pPr>
            <a:r>
              <a:rPr lang="en-US" dirty="0" smtClean="0"/>
              <a:t>Exploration: learning about work opportunities</a:t>
            </a:r>
          </a:p>
          <a:p>
            <a:pPr marL="457200" indent="-457200">
              <a:spcBef>
                <a:spcPts val="600"/>
              </a:spcBef>
              <a:buAutoNum type="arabicPeriod"/>
            </a:pPr>
            <a:r>
              <a:rPr lang="en-US" dirty="0" smtClean="0"/>
              <a:t>Making Decisions: deciding on your future path</a:t>
            </a:r>
          </a:p>
          <a:p>
            <a:pPr marL="457200" indent="-457200">
              <a:spcBef>
                <a:spcPts val="600"/>
              </a:spcBef>
              <a:buAutoNum type="arabicPeriod"/>
            </a:pPr>
            <a:r>
              <a:rPr lang="en-US" dirty="0" smtClean="0"/>
              <a:t>Setting Goals: creating a plan</a:t>
            </a:r>
          </a:p>
          <a:p>
            <a:pPr marL="457200" indent="-457200">
              <a:spcBef>
                <a:spcPts val="600"/>
              </a:spcBef>
              <a:buAutoNum type="arabicPeriod"/>
            </a:pPr>
            <a:r>
              <a:rPr lang="en-US" dirty="0" smtClean="0"/>
              <a:t>Implementing My Plan: carrying out your plan</a:t>
            </a:r>
            <a:endParaRPr lang="en-US" dirty="0"/>
          </a:p>
          <a:p>
            <a:pPr marL="0" indent="0">
              <a:buNone/>
            </a:pPr>
            <a:r>
              <a:rPr lang="en-US" dirty="0" smtClean="0"/>
              <a:t>Even though it seems like a linear</a:t>
            </a:r>
            <a:r>
              <a:rPr lang="en-US" dirty="0"/>
              <a:t> </a:t>
            </a:r>
            <a:r>
              <a:rPr lang="en-US" dirty="0" smtClean="0"/>
              <a:t>process, career planning is actually cyclical.  It is a journey that is ever flowing and changing, and a </a:t>
            </a:r>
            <a:r>
              <a:rPr lang="en-US" dirty="0"/>
              <a:t>lifelong process that needs to be revisited often to help you stay </a:t>
            </a:r>
            <a:r>
              <a:rPr lang="en-US" dirty="0" smtClean="0"/>
              <a:t>focused to continuous growth and success.</a:t>
            </a:r>
            <a:endParaRPr lang="en-US" dirty="0"/>
          </a:p>
          <a:p>
            <a:pPr marL="0" indent="0">
              <a:buNone/>
            </a:pPr>
            <a:r>
              <a:rPr lang="en-US" dirty="0" smtClean="0"/>
              <a:t>You may cycle back through the earlier stages several times throughout your working lives. </a:t>
            </a:r>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7030065" y="1324897"/>
            <a:ext cx="5161935" cy="3182832"/>
          </a:xfrm>
          <a:prstGeom prst="rect">
            <a:avLst/>
          </a:prstGeom>
        </p:spPr>
      </p:pic>
      <p:sp>
        <p:nvSpPr>
          <p:cNvPr id="5" name="Content Placeholder 2"/>
          <p:cNvSpPr txBox="1">
            <a:spLocks/>
          </p:cNvSpPr>
          <p:nvPr/>
        </p:nvSpPr>
        <p:spPr>
          <a:xfrm>
            <a:off x="2172929" y="5238314"/>
            <a:ext cx="7934632" cy="101272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2800" b="1" dirty="0" smtClean="0">
                <a:solidFill>
                  <a:schemeClr val="accent2">
                    <a:lumMod val="75000"/>
                  </a:schemeClr>
                </a:solidFill>
              </a:rPr>
              <a:t>“Managing your career is not a one-time decision, but a series of decisions made over your lifetime.”</a:t>
            </a:r>
          </a:p>
        </p:txBody>
      </p:sp>
    </p:spTree>
    <p:extLst>
      <p:ext uri="{BB962C8B-B14F-4D97-AF65-F5344CB8AC3E}">
        <p14:creationId xmlns:p14="http://schemas.microsoft.com/office/powerpoint/2010/main" val="692169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16310"/>
            <a:ext cx="9601200" cy="619432"/>
          </a:xfrm>
        </p:spPr>
        <p:txBody>
          <a:bodyPr>
            <a:noAutofit/>
          </a:bodyPr>
          <a:lstStyle/>
          <a:p>
            <a:pPr algn="ctr"/>
            <a:r>
              <a:rPr lang="en-US" sz="4000" b="1" dirty="0" smtClean="0">
                <a:solidFill>
                  <a:schemeClr val="accent2">
                    <a:lumMod val="75000"/>
                  </a:schemeClr>
                </a:solidFill>
                <a:latin typeface="+mn-lt"/>
              </a:rPr>
              <a:t>EVALUATING/ASSESSING MYSELF</a:t>
            </a:r>
            <a:endParaRPr lang="en-US" sz="4000" b="1" dirty="0">
              <a:solidFill>
                <a:schemeClr val="accent2">
                  <a:lumMod val="75000"/>
                </a:schemeClr>
              </a:solidFill>
              <a:latin typeface="+mn-lt"/>
            </a:endParaRPr>
          </a:p>
        </p:txBody>
      </p:sp>
      <p:sp>
        <p:nvSpPr>
          <p:cNvPr id="3" name="Content Placeholder 2"/>
          <p:cNvSpPr>
            <a:spLocks noGrp="1"/>
          </p:cNvSpPr>
          <p:nvPr>
            <p:ph idx="1"/>
          </p:nvPr>
        </p:nvSpPr>
        <p:spPr>
          <a:xfrm>
            <a:off x="1338416" y="980769"/>
            <a:ext cx="9486900" cy="5508522"/>
          </a:xfrm>
        </p:spPr>
        <p:txBody>
          <a:bodyPr>
            <a:normAutofit/>
          </a:bodyPr>
          <a:lstStyle/>
          <a:p>
            <a:pPr marL="0" indent="0">
              <a:buNone/>
            </a:pPr>
            <a:r>
              <a:rPr lang="en-US" b="1" dirty="0" smtClean="0">
                <a:solidFill>
                  <a:schemeClr val="bg2"/>
                </a:solidFill>
              </a:rPr>
              <a:t>What is self-assessment?</a:t>
            </a:r>
          </a:p>
          <a:p>
            <a:pPr>
              <a:spcBef>
                <a:spcPts val="600"/>
              </a:spcBef>
            </a:pPr>
            <a:r>
              <a:rPr lang="en-US" sz="1900" dirty="0" smtClean="0"/>
              <a:t>Assessments allow you to spend time thinking about yourself and to make plans. It is important to know which directions fits you before you look for a job or go to school. </a:t>
            </a:r>
          </a:p>
          <a:p>
            <a:pPr>
              <a:spcBef>
                <a:spcPts val="600"/>
              </a:spcBef>
            </a:pPr>
            <a:r>
              <a:rPr lang="en-US" sz="1900" dirty="0" smtClean="0"/>
              <a:t>It is a lifelong process that prepares you for a new job, promotion or career change.   It can also pinpoint what skills, interests or values have changed and/or need to be enhanced.</a:t>
            </a:r>
          </a:p>
          <a:p>
            <a:pPr>
              <a:spcBef>
                <a:spcPts val="600"/>
              </a:spcBef>
            </a:pPr>
            <a:r>
              <a:rPr lang="en-US" sz="1900" dirty="0" smtClean="0"/>
              <a:t>Will help you explore new options.</a:t>
            </a:r>
          </a:p>
          <a:p>
            <a:pPr marL="0" indent="0">
              <a:buNone/>
            </a:pPr>
            <a:r>
              <a:rPr lang="en-US" b="1" dirty="0" smtClean="0">
                <a:solidFill>
                  <a:schemeClr val="bg2"/>
                </a:solidFill>
              </a:rPr>
              <a:t>After you’ve assessed yourself, you can:</a:t>
            </a:r>
          </a:p>
          <a:p>
            <a:pPr>
              <a:lnSpc>
                <a:spcPct val="100000"/>
              </a:lnSpc>
              <a:spcBef>
                <a:spcPts val="600"/>
              </a:spcBef>
              <a:buFont typeface="Wingdings" panose="05000000000000000000" pitchFamily="2" charset="2"/>
              <a:buChar char="ü"/>
            </a:pPr>
            <a:r>
              <a:rPr lang="en-US" sz="1900" dirty="0" smtClean="0"/>
              <a:t>Make better career and academic decisions.      </a:t>
            </a:r>
          </a:p>
          <a:p>
            <a:pPr>
              <a:lnSpc>
                <a:spcPct val="100000"/>
              </a:lnSpc>
              <a:spcBef>
                <a:spcPts val="600"/>
              </a:spcBef>
              <a:buFont typeface="Wingdings" panose="05000000000000000000" pitchFamily="2" charset="2"/>
              <a:buChar char="ü"/>
            </a:pPr>
            <a:r>
              <a:rPr lang="en-US" sz="1900" dirty="0"/>
              <a:t>P</a:t>
            </a:r>
            <a:r>
              <a:rPr lang="en-US" sz="1900" dirty="0" smtClean="0"/>
              <a:t>resent yourself better to employers.</a:t>
            </a:r>
          </a:p>
          <a:p>
            <a:pPr>
              <a:lnSpc>
                <a:spcPct val="100000"/>
              </a:lnSpc>
              <a:spcBef>
                <a:spcPts val="600"/>
              </a:spcBef>
              <a:buFont typeface="Wingdings" panose="05000000000000000000" pitchFamily="2" charset="2"/>
              <a:buChar char="ü"/>
            </a:pPr>
            <a:r>
              <a:rPr lang="en-US" sz="1900" dirty="0" smtClean="0"/>
              <a:t>Show employers and schools how your interests, skills, and values fit the job or program.</a:t>
            </a:r>
          </a:p>
          <a:p>
            <a:pPr>
              <a:lnSpc>
                <a:spcPct val="100000"/>
              </a:lnSpc>
              <a:spcBef>
                <a:spcPts val="600"/>
              </a:spcBef>
              <a:buFont typeface="Wingdings" panose="05000000000000000000" pitchFamily="2" charset="2"/>
              <a:buChar char="ü"/>
            </a:pPr>
            <a:r>
              <a:rPr lang="en-US" sz="1900" dirty="0" smtClean="0"/>
              <a:t>Save valuable time and money in your job search.</a:t>
            </a:r>
            <a:endParaRPr lang="en-US" sz="1900" dirty="0"/>
          </a:p>
          <a:p>
            <a:pPr>
              <a:lnSpc>
                <a:spcPct val="100000"/>
              </a:lnSpc>
              <a:spcBef>
                <a:spcPts val="600"/>
              </a:spcBef>
              <a:buFont typeface="Wingdings" panose="05000000000000000000" pitchFamily="2" charset="2"/>
              <a:buChar char="ü"/>
            </a:pPr>
            <a:r>
              <a:rPr lang="en-US" sz="1900" dirty="0" smtClean="0"/>
              <a:t>Be more effective at your work or school duties.</a:t>
            </a:r>
            <a:endParaRPr lang="en-US" sz="1900" dirty="0"/>
          </a:p>
          <a:p>
            <a:pPr>
              <a:lnSpc>
                <a:spcPct val="100000"/>
              </a:lnSpc>
              <a:spcBef>
                <a:spcPts val="600"/>
              </a:spcBef>
              <a:buFont typeface="Wingdings" panose="05000000000000000000" pitchFamily="2" charset="2"/>
              <a:buChar char="ü"/>
            </a:pPr>
            <a:r>
              <a:rPr lang="en-US" sz="1900" dirty="0" smtClean="0"/>
              <a:t>Experience more confidence and happiness.</a:t>
            </a:r>
            <a:endParaRPr lang="en-US" dirty="0" smtClean="0"/>
          </a:p>
          <a:p>
            <a:pPr marL="0" indent="0">
              <a:buNone/>
            </a:pPr>
            <a:endParaRPr lang="en-US" b="1" dirty="0"/>
          </a:p>
        </p:txBody>
      </p:sp>
    </p:spTree>
    <p:extLst>
      <p:ext uri="{BB962C8B-B14F-4D97-AF65-F5344CB8AC3E}">
        <p14:creationId xmlns:p14="http://schemas.microsoft.com/office/powerpoint/2010/main" val="308845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558" y="167148"/>
            <a:ext cx="9486900" cy="685800"/>
          </a:xfrm>
        </p:spPr>
        <p:txBody>
          <a:bodyPr>
            <a:normAutofit/>
          </a:bodyPr>
          <a:lstStyle/>
          <a:p>
            <a:pPr algn="ctr"/>
            <a:r>
              <a:rPr lang="en-US" sz="4000" b="1" dirty="0" smtClean="0">
                <a:solidFill>
                  <a:schemeClr val="accent2">
                    <a:lumMod val="75000"/>
                  </a:schemeClr>
                </a:solidFill>
              </a:rPr>
              <a:t>PERSONAL ATTRIBUTES</a:t>
            </a:r>
            <a:endParaRPr lang="en-US" sz="4000" b="1" dirty="0">
              <a:solidFill>
                <a:schemeClr val="accent2">
                  <a:lumMod val="75000"/>
                </a:schemeClr>
              </a:solidFill>
            </a:endParaRPr>
          </a:p>
        </p:txBody>
      </p:sp>
      <p:sp>
        <p:nvSpPr>
          <p:cNvPr id="3" name="Content Placeholder 2"/>
          <p:cNvSpPr>
            <a:spLocks noGrp="1"/>
          </p:cNvSpPr>
          <p:nvPr>
            <p:ph idx="1"/>
          </p:nvPr>
        </p:nvSpPr>
        <p:spPr>
          <a:xfrm>
            <a:off x="1500034" y="1221224"/>
            <a:ext cx="9615948" cy="4719484"/>
          </a:xfrm>
        </p:spPr>
        <p:txBody>
          <a:bodyPr>
            <a:normAutofit/>
          </a:bodyPr>
          <a:lstStyle/>
          <a:p>
            <a:pPr marL="0" indent="0">
              <a:buNone/>
            </a:pPr>
            <a:r>
              <a:rPr lang="en-US" b="1" dirty="0" smtClean="0">
                <a:solidFill>
                  <a:schemeClr val="bg2"/>
                </a:solidFill>
              </a:rPr>
              <a:t>Characteristics</a:t>
            </a:r>
            <a:r>
              <a:rPr lang="en-US" b="1" dirty="0" smtClean="0"/>
              <a:t> and traits that make us unique:</a:t>
            </a:r>
          </a:p>
          <a:p>
            <a:pPr lvl="1"/>
            <a:r>
              <a:rPr lang="en-US" dirty="0" smtClean="0"/>
              <a:t>Detail-oriented, rule-bound, value traditions</a:t>
            </a:r>
          </a:p>
          <a:p>
            <a:pPr lvl="1"/>
            <a:r>
              <a:rPr lang="en-US" dirty="0" smtClean="0"/>
              <a:t>Flexible, adventurous, optimistic</a:t>
            </a:r>
          </a:p>
          <a:p>
            <a:pPr lvl="1"/>
            <a:r>
              <a:rPr lang="en-US" dirty="0" smtClean="0"/>
              <a:t>Curious, intuitive, inventive</a:t>
            </a:r>
          </a:p>
          <a:p>
            <a:pPr lvl="1"/>
            <a:r>
              <a:rPr lang="en-US" dirty="0" smtClean="0"/>
              <a:t>Kind, loyal, generous</a:t>
            </a:r>
          </a:p>
          <a:p>
            <a:pPr lvl="1"/>
            <a:r>
              <a:rPr lang="en-US" dirty="0" smtClean="0"/>
              <a:t>Team player</a:t>
            </a:r>
          </a:p>
          <a:p>
            <a:pPr marL="0" indent="0">
              <a:buNone/>
            </a:pPr>
            <a:r>
              <a:rPr lang="en-US" b="1" dirty="0" smtClean="0">
                <a:solidFill>
                  <a:schemeClr val="bg2"/>
                </a:solidFill>
              </a:rPr>
              <a:t>Understanding</a:t>
            </a:r>
            <a:r>
              <a:rPr lang="en-US" b="1" dirty="0" smtClean="0"/>
              <a:t> your personality </a:t>
            </a:r>
            <a:r>
              <a:rPr lang="en-US" dirty="0" smtClean="0"/>
              <a:t>characteristics may help you to find a work environment that is a good fit for your preferred work style - a place that allows you to be yourself and appreciate you for who you really are. </a:t>
            </a:r>
          </a:p>
          <a:p>
            <a:pPr marL="0" indent="0">
              <a:buNone/>
            </a:pPr>
            <a:endParaRPr lang="en-US" dirty="0"/>
          </a:p>
          <a:p>
            <a:pPr marL="0" indent="0">
              <a:buNone/>
            </a:pPr>
            <a:endParaRPr lang="en-US" dirty="0" smtClean="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32075594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1661</TotalTime>
  <Words>2972</Words>
  <Application>Microsoft Office PowerPoint</Application>
  <PresentationFormat>Widescreen</PresentationFormat>
  <Paragraphs>233</Paragraphs>
  <Slides>21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Trebuchet MS</vt:lpstr>
      <vt:lpstr>Tw Cen MT</vt:lpstr>
      <vt:lpstr>Wingdings</vt:lpstr>
      <vt:lpstr>Circuit</vt:lpstr>
      <vt:lpstr>Your career pathway: Creating a Career Plan</vt:lpstr>
      <vt:lpstr>AGENDA</vt:lpstr>
      <vt:lpstr>PowerPoint Presentation</vt:lpstr>
      <vt:lpstr>Career Planning is….</vt:lpstr>
      <vt:lpstr>IMPORTANCE OF CAREER PLANNING</vt:lpstr>
      <vt:lpstr>PLAN YOUR CAREER BEFORE YOU GRADUATE</vt:lpstr>
      <vt:lpstr>STAGES OF CAREER PLANNING</vt:lpstr>
      <vt:lpstr>EVALUATING/ASSESSING MYSELF</vt:lpstr>
      <vt:lpstr>PERSONAL ATTRIBUTES</vt:lpstr>
      <vt:lpstr>WORK VALUES</vt:lpstr>
      <vt:lpstr>WORK VALUES</vt:lpstr>
      <vt:lpstr>INTERESTS</vt:lpstr>
      <vt:lpstr>SKILLS</vt:lpstr>
      <vt:lpstr>EXPLORE CAREERS</vt:lpstr>
      <vt:lpstr>Making Decisions</vt:lpstr>
      <vt:lpstr>CREATE A PLAN &amp; SET GOALS</vt:lpstr>
      <vt:lpstr>S.M.A.R.T.</vt:lpstr>
      <vt:lpstr>PowerPoint Presentation</vt:lpstr>
      <vt:lpstr>S.M.A.R.T.</vt:lpstr>
      <vt:lpstr>TAKE CHARGE Of YOUR CAREER</vt:lpstr>
      <vt:lpstr>TAKE CHARGE Of YOUR CAREER</vt:lpstr>
    </vt:vector>
  </TitlesOfParts>
  <Company>CambridgeCollege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career</dc:title>
  <dc:creator>Galatskaya, Irina</dc:creator>
  <cp:lastModifiedBy>Galatskaya, Irina</cp:lastModifiedBy>
  <cp:revision>134</cp:revision>
  <cp:lastPrinted>2020-01-29T16:53:48Z</cp:lastPrinted>
  <dcterms:created xsi:type="dcterms:W3CDTF">2020-01-17T19:26:48Z</dcterms:created>
  <dcterms:modified xsi:type="dcterms:W3CDTF">2020-01-30T20:10:19Z</dcterms:modified>
</cp:coreProperties>
</file>