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28"/>
  </p:notesMasterIdLst>
  <p:sldIdLst>
    <p:sldId id="285" r:id="rId2"/>
    <p:sldId id="349" r:id="rId3"/>
    <p:sldId id="350" r:id="rId4"/>
    <p:sldId id="351" r:id="rId5"/>
    <p:sldId id="352" r:id="rId6"/>
    <p:sldId id="353" r:id="rId7"/>
    <p:sldId id="354" r:id="rId8"/>
    <p:sldId id="355" r:id="rId9"/>
    <p:sldId id="328" r:id="rId10"/>
    <p:sldId id="344" r:id="rId11"/>
    <p:sldId id="343" r:id="rId12"/>
    <p:sldId id="333" r:id="rId13"/>
    <p:sldId id="335" r:id="rId14"/>
    <p:sldId id="336" r:id="rId15"/>
    <p:sldId id="334" r:id="rId16"/>
    <p:sldId id="337" r:id="rId17"/>
    <p:sldId id="339" r:id="rId18"/>
    <p:sldId id="340" r:id="rId19"/>
    <p:sldId id="341" r:id="rId20"/>
    <p:sldId id="338" r:id="rId21"/>
    <p:sldId id="342" r:id="rId22"/>
    <p:sldId id="345" r:id="rId23"/>
    <p:sldId id="346" r:id="rId24"/>
    <p:sldId id="347" r:id="rId25"/>
    <p:sldId id="348" r:id="rId26"/>
    <p:sldId id="279"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7406" autoAdjust="0"/>
  </p:normalViewPr>
  <p:slideViewPr>
    <p:cSldViewPr snapToGrid="0" showGuides="1">
      <p:cViewPr>
        <p:scale>
          <a:sx n="90" d="100"/>
          <a:sy n="90" d="100"/>
        </p:scale>
        <p:origin x="-414"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E373DF-B084-4219-951C-1DC5DB9F9526}" type="datetimeFigureOut">
              <a:rPr lang="en-US" smtClean="0"/>
              <a:t>11/22/2020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164CA3-001A-4A7F-849A-1014952F9452}" type="slidenum">
              <a:rPr lang="en-US" smtClean="0"/>
              <a:t>‹#›</a:t>
            </a:fld>
            <a:endParaRPr lang="en-US" dirty="0"/>
          </a:p>
        </p:txBody>
      </p:sp>
    </p:spTree>
    <p:extLst>
      <p:ext uri="{BB962C8B-B14F-4D97-AF65-F5344CB8AC3E}">
        <p14:creationId xmlns:p14="http://schemas.microsoft.com/office/powerpoint/2010/main" val="340000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164CA3-001A-4A7F-849A-1014952F9452}" type="slidenum">
              <a:rPr lang="en-US" smtClean="0"/>
              <a:t>19</a:t>
            </a:fld>
            <a:endParaRPr lang="en-US" dirty="0"/>
          </a:p>
        </p:txBody>
      </p:sp>
    </p:spTree>
    <p:extLst>
      <p:ext uri="{BB962C8B-B14F-4D97-AF65-F5344CB8AC3E}">
        <p14:creationId xmlns:p14="http://schemas.microsoft.com/office/powerpoint/2010/main" val="3392883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164CA3-001A-4A7F-849A-1014952F9452}" type="slidenum">
              <a:rPr lang="en-US" smtClean="0"/>
              <a:t>20</a:t>
            </a:fld>
            <a:endParaRPr lang="en-US" dirty="0"/>
          </a:p>
        </p:txBody>
      </p:sp>
    </p:spTree>
    <p:extLst>
      <p:ext uri="{BB962C8B-B14F-4D97-AF65-F5344CB8AC3E}">
        <p14:creationId xmlns:p14="http://schemas.microsoft.com/office/powerpoint/2010/main" val="690728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11/22/2020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66669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87DE6118-2437-4B30-8E3C-4D2BE6020583}" type="datetimeFigureOut">
              <a:rPr lang="en-US" smtClean="0"/>
              <a:pPr/>
              <a:t>11/22/2020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117553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11/22/2020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028130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11/22/2020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84231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11/22/2020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040319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11/22/2020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50995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11/22/2020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9199544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5042035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572852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191188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11/22/2020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203218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042230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056232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11/22/2020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848098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11/22/2020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072736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11/22/2020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33628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11/22/2020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47088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7DE6118-2437-4B30-8E3C-4D2BE6020583}" type="datetimeFigureOut">
              <a:rPr lang="en-US" smtClean="0"/>
              <a:pPr/>
              <a:t>11/22/2020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205171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363" y="180755"/>
            <a:ext cx="10919637" cy="1158948"/>
          </a:xfrm>
        </p:spPr>
        <p:txBody>
          <a:bodyPr>
            <a:normAutofit/>
          </a:bodyPr>
          <a:lstStyle/>
          <a:p>
            <a:pPr algn="ctr"/>
            <a:r>
              <a:rPr lang="en-US" sz="4000" b="1" dirty="0" smtClean="0">
                <a:solidFill>
                  <a:srgbClr val="FF0000"/>
                </a:solidFill>
              </a:rPr>
              <a:t>Strategies to optimize your job search</a:t>
            </a:r>
            <a:endParaRPr lang="en-US" sz="3200" b="1" dirty="0">
              <a:solidFill>
                <a:srgbClr val="FF0000"/>
              </a:solidFill>
            </a:endParaRPr>
          </a:p>
        </p:txBody>
      </p:sp>
      <p:sp>
        <p:nvSpPr>
          <p:cNvPr id="3" name="Subtitle 2"/>
          <p:cNvSpPr>
            <a:spLocks noGrp="1"/>
          </p:cNvSpPr>
          <p:nvPr>
            <p:ph type="subTitle" idx="1"/>
          </p:nvPr>
        </p:nvSpPr>
        <p:spPr>
          <a:xfrm>
            <a:off x="361507" y="4881466"/>
            <a:ext cx="11015331" cy="1487436"/>
          </a:xfrm>
        </p:spPr>
        <p:txBody>
          <a:bodyPr>
            <a:normAutofit fontScale="25000" lnSpcReduction="20000"/>
          </a:bodyPr>
          <a:lstStyle/>
          <a:p>
            <a:endParaRPr lang="en-US" b="1" dirty="0" smtClean="0">
              <a:solidFill>
                <a:schemeClr val="tx1"/>
              </a:solidFill>
            </a:endParaRPr>
          </a:p>
          <a:p>
            <a:pPr algn="ctr"/>
            <a:r>
              <a:rPr lang="en-US" sz="8600" b="1" i="1" dirty="0" smtClean="0">
                <a:solidFill>
                  <a:schemeClr val="tx1"/>
                </a:solidFill>
              </a:rPr>
              <a:t>Facilitated by Irina Galatskaya</a:t>
            </a:r>
          </a:p>
          <a:p>
            <a:pPr algn="ctr"/>
            <a:r>
              <a:rPr lang="en-US" sz="11200" b="1" i="1" dirty="0" smtClean="0">
                <a:solidFill>
                  <a:schemeClr val="tx1"/>
                </a:solidFill>
              </a:rPr>
              <a:t>Career Services Manager, Center for Career and Professional Development &amp; Practicum/Internship Faculty Advisor</a:t>
            </a:r>
            <a:endParaRPr lang="en-US" sz="11200" b="1" i="1" dirty="0">
              <a:solidFill>
                <a:schemeClr val="tx1"/>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9590" y="1318437"/>
            <a:ext cx="2514554" cy="3648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9887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0362" y="1509824"/>
            <a:ext cx="11121656" cy="4093428"/>
          </a:xfrm>
          <a:prstGeom prst="rect">
            <a:avLst/>
          </a:prstGeom>
        </p:spPr>
        <p:txBody>
          <a:bodyPr wrap="square">
            <a:spAutoFit/>
          </a:bodyPr>
          <a:lstStyle/>
          <a:p>
            <a:r>
              <a:rPr lang="en-US" sz="2000" dirty="0"/>
              <a:t>Successful job seekers must have both good information and well-developed job hunting skills. Three important factors for a successful job search are </a:t>
            </a:r>
            <a:r>
              <a:rPr lang="en-US" sz="2000" b="1" dirty="0"/>
              <a:t>an awareness of your skills and goals, an understanding of the </a:t>
            </a:r>
            <a:r>
              <a:rPr lang="en-US" sz="2000" b="1" dirty="0" smtClean="0"/>
              <a:t>labor </a:t>
            </a:r>
            <a:r>
              <a:rPr lang="en-US" sz="2000" b="1" dirty="0"/>
              <a:t>market and a well planned job search campaign</a:t>
            </a:r>
            <a:r>
              <a:rPr lang="en-US" sz="2000" dirty="0"/>
              <a:t>”</a:t>
            </a:r>
            <a:endParaRPr lang="en-US" sz="2000" dirty="0" smtClean="0"/>
          </a:p>
          <a:p>
            <a:endParaRPr lang="en-US" sz="2000" dirty="0"/>
          </a:p>
          <a:p>
            <a:r>
              <a:rPr lang="en-US" sz="2000" dirty="0" smtClean="0"/>
              <a:t>Beginning </a:t>
            </a:r>
            <a:r>
              <a:rPr lang="en-US" sz="2000" dirty="0"/>
              <a:t>today, </a:t>
            </a:r>
            <a:r>
              <a:rPr lang="en-US" sz="2000" b="1" dirty="0"/>
              <a:t>SAVE EVERYTHING YOU CREATE </a:t>
            </a:r>
            <a:r>
              <a:rPr lang="en-US" sz="2000" dirty="0"/>
              <a:t>and collect previously completed work samples. If you haven't already begun saving your projects and work samples in an archive of some kind (offline and/or digital), begin the process immediately</a:t>
            </a:r>
            <a:r>
              <a:rPr lang="en-US" sz="2000" dirty="0" smtClean="0"/>
              <a:t>.</a:t>
            </a:r>
            <a:r>
              <a:rPr lang="en-US" sz="2000" dirty="0"/>
              <a:t> </a:t>
            </a:r>
            <a:endParaRPr lang="en-US" sz="2000" dirty="0" smtClean="0"/>
          </a:p>
          <a:p>
            <a:endParaRPr lang="en-US" sz="2000" dirty="0"/>
          </a:p>
          <a:p>
            <a:r>
              <a:rPr lang="en-US" sz="2000" b="1" dirty="0" smtClean="0"/>
              <a:t>Save</a:t>
            </a:r>
            <a:r>
              <a:rPr lang="en-US" sz="2000" b="1" dirty="0"/>
              <a:t>, save, save </a:t>
            </a:r>
            <a:r>
              <a:rPr lang="en-US" sz="2000" dirty="0"/>
              <a:t>— notes, sketches, photos, writing samples; any and all supporting documentation and other media used in the process of completing each sample. You can decide which work sample items to use later when you're ready to assemble your portfolio for an interview or online submission.</a:t>
            </a:r>
          </a:p>
        </p:txBody>
      </p:sp>
    </p:spTree>
    <p:extLst>
      <p:ext uri="{BB962C8B-B14F-4D97-AF65-F5344CB8AC3E}">
        <p14:creationId xmlns:p14="http://schemas.microsoft.com/office/powerpoint/2010/main" val="4180193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851" y="4880344"/>
            <a:ext cx="10675089" cy="1114055"/>
          </a:xfrm>
        </p:spPr>
        <p:txBody>
          <a:bodyPr>
            <a:normAutofit/>
          </a:bodyPr>
          <a:lstStyle/>
          <a:p>
            <a:pPr algn="ctr"/>
            <a:r>
              <a:rPr lang="en-US" sz="1100" dirty="0">
                <a:solidFill>
                  <a:srgbClr val="000000"/>
                </a:solidFill>
                <a:latin typeface="Arial"/>
              </a:rPr>
              <a:t/>
            </a:r>
            <a:br>
              <a:rPr lang="en-US" sz="1100" dirty="0">
                <a:solidFill>
                  <a:srgbClr val="000000"/>
                </a:solidFill>
                <a:latin typeface="Arial"/>
              </a:rPr>
            </a:br>
            <a:r>
              <a:rPr lang="en-US" sz="2400" b="1" dirty="0" smtClean="0">
                <a:latin typeface="+mn-lt"/>
              </a:rPr>
              <a:t>“Luck </a:t>
            </a:r>
            <a:r>
              <a:rPr lang="en-US" sz="2400" b="1" dirty="0">
                <a:latin typeface="+mn-lt"/>
              </a:rPr>
              <a:t>is what happens when preparation meets </a:t>
            </a:r>
            <a:r>
              <a:rPr lang="en-US" sz="2400" b="1" dirty="0" smtClean="0">
                <a:latin typeface="+mn-lt"/>
              </a:rPr>
              <a:t>opportunity”. </a:t>
            </a:r>
            <a:endParaRPr lang="en-US" sz="2400" b="1" dirty="0">
              <a:latin typeface="+mn-lt"/>
            </a:endParaRPr>
          </a:p>
        </p:txBody>
      </p:sp>
      <p:sp>
        <p:nvSpPr>
          <p:cNvPr id="3" name="Content Placeholder 2"/>
          <p:cNvSpPr>
            <a:spLocks noGrp="1"/>
          </p:cNvSpPr>
          <p:nvPr>
            <p:ph idx="1"/>
          </p:nvPr>
        </p:nvSpPr>
        <p:spPr>
          <a:xfrm>
            <a:off x="265813" y="265815"/>
            <a:ext cx="11600121" cy="4263656"/>
          </a:xfrm>
        </p:spPr>
        <p:txBody>
          <a:bodyPr>
            <a:normAutofit fontScale="32500" lnSpcReduction="20000"/>
          </a:bodyPr>
          <a:lstStyle/>
          <a:p>
            <a:pPr marL="0" lvl="0" indent="0">
              <a:buClr>
                <a:prstClr val="black"/>
              </a:buClr>
              <a:buNone/>
            </a:pPr>
            <a:r>
              <a:rPr lang="en-US" sz="8000" b="1" dirty="0" smtClean="0">
                <a:solidFill>
                  <a:srgbClr val="222222"/>
                </a:solidFill>
                <a:latin typeface="+mj-lt"/>
              </a:rPr>
              <a:t>Most degrees open doors to numerous industries and positions </a:t>
            </a:r>
          </a:p>
          <a:p>
            <a:pPr marL="0" lvl="0" indent="0">
              <a:buClr>
                <a:prstClr val="black"/>
              </a:buClr>
              <a:buNone/>
            </a:pPr>
            <a:endParaRPr lang="en-US" sz="6200" dirty="0" smtClean="0">
              <a:solidFill>
                <a:schemeClr val="tx1"/>
              </a:solidFill>
              <a:latin typeface="+mj-lt"/>
            </a:endParaRPr>
          </a:p>
          <a:p>
            <a:pPr marL="0" lvl="0" indent="0">
              <a:buClr>
                <a:prstClr val="black"/>
              </a:buClr>
              <a:buNone/>
            </a:pPr>
            <a:r>
              <a:rPr lang="en-US" sz="6200" dirty="0" smtClean="0">
                <a:solidFill>
                  <a:schemeClr val="tx1"/>
                </a:solidFill>
                <a:latin typeface="+mj-lt"/>
              </a:rPr>
              <a:t>For example, with a degree in education, you could work in training and development for a large corporation, for an international non-governmental organization working on literacy initiatives, in private, public, or boarding schools, at a summer camp, as a wilderness instructor for a therapeutic program, as a content creator for an educational media company, as a study abroad program leader, or at an international school, among many other options</a:t>
            </a:r>
            <a:r>
              <a:rPr lang="en-US" sz="6200" dirty="0" smtClean="0">
                <a:solidFill>
                  <a:srgbClr val="222222"/>
                </a:solidFill>
                <a:latin typeface="+mj-lt"/>
              </a:rPr>
              <a:t>.</a:t>
            </a:r>
          </a:p>
          <a:p>
            <a:pPr marL="0" lvl="0" indent="0">
              <a:buClr>
                <a:prstClr val="black"/>
              </a:buClr>
              <a:buNone/>
            </a:pPr>
            <a:endParaRPr lang="en-US" sz="7200" b="1" dirty="0" smtClean="0">
              <a:solidFill>
                <a:srgbClr val="000000"/>
              </a:solidFill>
              <a:latin typeface="Century Gothic" panose="020B0502020202020204" pitchFamily="34" charset="0"/>
            </a:endParaRPr>
          </a:p>
          <a:p>
            <a:pPr marL="0" lvl="0" indent="0">
              <a:buClr>
                <a:prstClr val="black"/>
              </a:buClr>
              <a:buNone/>
            </a:pPr>
            <a:r>
              <a:rPr lang="en-US" sz="7200" b="1" dirty="0" smtClean="0">
                <a:solidFill>
                  <a:srgbClr val="000000"/>
                </a:solidFill>
                <a:latin typeface="Century Gothic" panose="020B0502020202020204" pitchFamily="34" charset="0"/>
              </a:rPr>
              <a:t>Don’t </a:t>
            </a:r>
            <a:r>
              <a:rPr lang="en-US" sz="7200" b="1" dirty="0">
                <a:solidFill>
                  <a:srgbClr val="000000"/>
                </a:solidFill>
                <a:latin typeface="Century Gothic" panose="020B0502020202020204" pitchFamily="34" charset="0"/>
              </a:rPr>
              <a:t>be limited by a lack of awareness</a:t>
            </a:r>
            <a:r>
              <a:rPr lang="en-US" sz="7200" dirty="0">
                <a:solidFill>
                  <a:srgbClr val="000000"/>
                </a:solidFill>
                <a:latin typeface="Calibri"/>
              </a:rPr>
              <a:t>. </a:t>
            </a:r>
            <a:r>
              <a:rPr lang="en-US" sz="6600" dirty="0">
                <a:solidFill>
                  <a:srgbClr val="000000"/>
                </a:solidFill>
              </a:rPr>
              <a:t>Research the full breadth of options available to you, so you can make an informed decision about the best fit for your professional interests, strengths, and values. Your next job might be one you’ve never considered, didn’t know existed, or didn’t know you qualified for! </a:t>
            </a:r>
            <a:endParaRPr lang="en-US" sz="6200" dirty="0">
              <a:solidFill>
                <a:srgbClr val="222222"/>
              </a:solidFill>
            </a:endParaRPr>
          </a:p>
          <a:p>
            <a:pPr marL="0" lvl="0" indent="0">
              <a:buClr>
                <a:prstClr val="black"/>
              </a:buClr>
              <a:buNone/>
            </a:pPr>
            <a:endParaRPr lang="en-US" sz="2400" dirty="0">
              <a:solidFill>
                <a:srgbClr val="76DBF4">
                  <a:lumMod val="75000"/>
                </a:srgbClr>
              </a:solidFill>
              <a:latin typeface="+mj-lt"/>
            </a:endParaRPr>
          </a:p>
          <a:p>
            <a:endParaRPr lang="en-US" dirty="0"/>
          </a:p>
        </p:txBody>
      </p:sp>
    </p:spTree>
    <p:extLst>
      <p:ext uri="{BB962C8B-B14F-4D97-AF65-F5344CB8AC3E}">
        <p14:creationId xmlns:p14="http://schemas.microsoft.com/office/powerpoint/2010/main" val="3511079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381" y="5369442"/>
            <a:ext cx="10823944" cy="956929"/>
          </a:xfrm>
        </p:spPr>
        <p:txBody>
          <a:bodyPr>
            <a:normAutofit/>
          </a:bodyPr>
          <a:lstStyle/>
          <a:p>
            <a:pPr algn="ctr"/>
            <a:r>
              <a:rPr lang="en-US" sz="3200" b="1" dirty="0" smtClean="0">
                <a:latin typeface="Century Gothic" panose="020B0502020202020204" pitchFamily="34" charset="0"/>
              </a:rPr>
              <a:t>Keep </a:t>
            </a:r>
            <a:r>
              <a:rPr lang="en-US" sz="3200" b="1" dirty="0">
                <a:latin typeface="Century Gothic" panose="020B0502020202020204" pitchFamily="34" charset="0"/>
              </a:rPr>
              <a:t>your job search in </a:t>
            </a:r>
            <a:r>
              <a:rPr lang="en-US" sz="3200" b="1" dirty="0" smtClean="0">
                <a:latin typeface="Century Gothic" panose="020B0502020202020204" pitchFamily="34" charset="0"/>
              </a:rPr>
              <a:t>perspective</a:t>
            </a:r>
            <a:r>
              <a:rPr lang="en-US" sz="3200" b="1" dirty="0">
                <a:latin typeface="Century Gothic" panose="020B0502020202020204" pitchFamily="34" charset="0"/>
              </a:rPr>
              <a:t> </a:t>
            </a:r>
            <a:endParaRPr lang="en-US" sz="3200" b="1" dirty="0">
              <a:latin typeface="Century Gothic" panose="020B0502020202020204" pitchFamily="34" charset="0"/>
            </a:endParaRPr>
          </a:p>
        </p:txBody>
      </p:sp>
      <p:sp>
        <p:nvSpPr>
          <p:cNvPr id="3" name="Content Placeholder 2"/>
          <p:cNvSpPr>
            <a:spLocks noGrp="1"/>
          </p:cNvSpPr>
          <p:nvPr>
            <p:ph idx="1"/>
          </p:nvPr>
        </p:nvSpPr>
        <p:spPr>
          <a:xfrm>
            <a:off x="287079" y="648586"/>
            <a:ext cx="11334307" cy="4189228"/>
          </a:xfrm>
        </p:spPr>
        <p:txBody>
          <a:bodyPr>
            <a:noAutofit/>
          </a:bodyPr>
          <a:lstStyle/>
          <a:p>
            <a:endParaRPr lang="en-US" sz="2400" dirty="0" smtClean="0">
              <a:solidFill>
                <a:srgbClr val="444444"/>
              </a:solidFill>
              <a:latin typeface="Century Gothic" panose="020B0502020202020204" pitchFamily="34" charset="0"/>
            </a:endParaRPr>
          </a:p>
          <a:p>
            <a:endParaRPr lang="en-US" sz="2400" b="1" dirty="0">
              <a:solidFill>
                <a:srgbClr val="444444"/>
              </a:solidFill>
              <a:latin typeface="Century Gothic" panose="020B0502020202020204" pitchFamily="34" charset="0"/>
            </a:endParaRPr>
          </a:p>
          <a:p>
            <a:endParaRPr lang="en-US" sz="2400" dirty="0">
              <a:latin typeface="Century Gothic" panose="020B0502020202020204" pitchFamily="34" charset="0"/>
            </a:endParaRPr>
          </a:p>
        </p:txBody>
      </p:sp>
      <p:sp>
        <p:nvSpPr>
          <p:cNvPr id="4" name="Rectangle 3"/>
          <p:cNvSpPr/>
          <p:nvPr/>
        </p:nvSpPr>
        <p:spPr>
          <a:xfrm>
            <a:off x="712381" y="776177"/>
            <a:ext cx="10717619" cy="3724096"/>
          </a:xfrm>
          <a:prstGeom prst="rect">
            <a:avLst/>
          </a:prstGeom>
        </p:spPr>
        <p:txBody>
          <a:bodyPr wrap="square">
            <a:spAutoFit/>
          </a:bodyPr>
          <a:lstStyle/>
          <a:p>
            <a:endParaRPr lang="en-US" sz="1600" dirty="0">
              <a:solidFill>
                <a:srgbClr val="000000"/>
              </a:solidFill>
              <a:latin typeface="Calibri"/>
            </a:endParaRPr>
          </a:p>
          <a:p>
            <a:pPr marR="7180"/>
            <a:r>
              <a:rPr lang="en-US" sz="2000" dirty="0">
                <a:latin typeface="Century Gothic" panose="020B0502020202020204" pitchFamily="34" charset="0"/>
              </a:rPr>
              <a:t>When seeking a new position, look for an opportunity that will challenge you to grow professionally, build your network, and allow you to gain firsthand experience from which to compare your expectations with reality. From the self-awareness and knowledge you gain through each work experience, you’ll become increasingly skilled in navigating towards jobs that match your strengths, interest, and needs in each phase of your life </a:t>
            </a:r>
            <a:r>
              <a:rPr lang="en-US" sz="2000" dirty="0" smtClean="0">
                <a:latin typeface="Century Gothic" panose="020B0502020202020204" pitchFamily="34" charset="0"/>
              </a:rPr>
              <a:t>.</a:t>
            </a:r>
            <a:r>
              <a:rPr lang="en-US" sz="2000" dirty="0"/>
              <a:t> </a:t>
            </a:r>
            <a:endParaRPr lang="en-US" sz="2000" dirty="0" smtClean="0"/>
          </a:p>
          <a:p>
            <a:pPr marR="7180"/>
            <a:endParaRPr lang="en-US" sz="2000" dirty="0"/>
          </a:p>
          <a:p>
            <a:pPr marR="7180"/>
            <a:r>
              <a:rPr lang="en-US" sz="2000" dirty="0" smtClean="0"/>
              <a:t>As </a:t>
            </a:r>
            <a:r>
              <a:rPr lang="en-US" sz="2000" dirty="0"/>
              <a:t>frustrating as it can seem, your career path can rarely be planned out on paper, many years in advance. Instead, your career path becomes clear as you walk it, learning more about yourself and your opportunities from experiences and relationships built along the road. </a:t>
            </a:r>
            <a:endParaRPr lang="en-US" sz="2000" dirty="0">
              <a:latin typeface="Century Gothic" panose="020B0502020202020204" pitchFamily="34" charset="0"/>
            </a:endParaRPr>
          </a:p>
        </p:txBody>
      </p:sp>
    </p:spTree>
    <p:extLst>
      <p:ext uri="{BB962C8B-B14F-4D97-AF65-F5344CB8AC3E}">
        <p14:creationId xmlns:p14="http://schemas.microsoft.com/office/powerpoint/2010/main" val="3085178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484" y="5114259"/>
            <a:ext cx="10940902" cy="880139"/>
          </a:xfrm>
        </p:spPr>
        <p:txBody>
          <a:bodyPr>
            <a:normAutofit/>
          </a:bodyPr>
          <a:lstStyle/>
          <a:p>
            <a:pPr algn="ctr"/>
            <a:r>
              <a:rPr lang="en-US" sz="2400" dirty="0">
                <a:solidFill>
                  <a:srgbClr val="000000"/>
                </a:solidFill>
                <a:latin typeface="Calibri"/>
              </a:rPr>
              <a:t/>
            </a:r>
            <a:br>
              <a:rPr lang="en-US" sz="2400" dirty="0">
                <a:solidFill>
                  <a:srgbClr val="000000"/>
                </a:solidFill>
                <a:latin typeface="Calibri"/>
              </a:rPr>
            </a:br>
            <a:r>
              <a:rPr lang="en-US" sz="2000" b="1" dirty="0">
                <a:latin typeface="Century Gothic" panose="020B0502020202020204" pitchFamily="34" charset="0"/>
              </a:rPr>
              <a:t>Be realistic: Finding a job takes time, energy, and resilience. </a:t>
            </a:r>
            <a:endParaRPr lang="en-US" sz="2000" dirty="0">
              <a:latin typeface="Century Gothic" panose="020B0502020202020204" pitchFamily="34" charset="0"/>
            </a:endParaRPr>
          </a:p>
        </p:txBody>
      </p:sp>
      <p:sp>
        <p:nvSpPr>
          <p:cNvPr id="3" name="Content Placeholder 2"/>
          <p:cNvSpPr>
            <a:spLocks noGrp="1"/>
          </p:cNvSpPr>
          <p:nvPr>
            <p:ph idx="1"/>
          </p:nvPr>
        </p:nvSpPr>
        <p:spPr>
          <a:xfrm>
            <a:off x="191386" y="159488"/>
            <a:ext cx="11525693" cy="5305647"/>
          </a:xfrm>
        </p:spPr>
        <p:txBody>
          <a:bodyPr>
            <a:noAutofit/>
          </a:bodyPr>
          <a:lstStyle/>
          <a:p>
            <a:pPr marL="0" indent="0">
              <a:buNone/>
            </a:pPr>
            <a:r>
              <a:rPr lang="en-US" sz="1800" dirty="0">
                <a:solidFill>
                  <a:schemeClr val="tx1"/>
                </a:solidFill>
              </a:rPr>
              <a:t>H</a:t>
            </a:r>
            <a:r>
              <a:rPr lang="en-US" sz="1800" dirty="0" smtClean="0">
                <a:solidFill>
                  <a:schemeClr val="tx1"/>
                </a:solidFill>
              </a:rPr>
              <a:t>ow </a:t>
            </a:r>
            <a:r>
              <a:rPr lang="en-US" sz="1800" dirty="0">
                <a:solidFill>
                  <a:schemeClr val="tx1"/>
                </a:solidFill>
              </a:rPr>
              <a:t>long it takes to find a job depends on many factors, including your major, industry you want to work in, and location. </a:t>
            </a:r>
            <a:r>
              <a:rPr lang="en-US" sz="1800" dirty="0" smtClean="0">
                <a:solidFill>
                  <a:schemeClr val="tx1"/>
                </a:solidFill>
              </a:rPr>
              <a:t>It’s </a:t>
            </a:r>
            <a:r>
              <a:rPr lang="en-US" sz="1800" dirty="0">
                <a:solidFill>
                  <a:schemeClr val="tx1"/>
                </a:solidFill>
              </a:rPr>
              <a:t>common to spend </a:t>
            </a:r>
            <a:r>
              <a:rPr lang="en-US" sz="1800" dirty="0" smtClean="0">
                <a:solidFill>
                  <a:schemeClr val="tx1"/>
                </a:solidFill>
              </a:rPr>
              <a:t>six </a:t>
            </a:r>
            <a:r>
              <a:rPr lang="en-US" sz="1800" dirty="0">
                <a:solidFill>
                  <a:schemeClr val="tx1"/>
                </a:solidFill>
              </a:rPr>
              <a:t>months or more applying and interviewing before finding the right job.</a:t>
            </a:r>
          </a:p>
          <a:p>
            <a:pPr marL="0" indent="0">
              <a:buNone/>
            </a:pPr>
            <a:r>
              <a:rPr lang="en-US" sz="1800" dirty="0">
                <a:solidFill>
                  <a:schemeClr val="tx1"/>
                </a:solidFill>
              </a:rPr>
              <a:t>Stay optimistic and resilient throughout your job search by continuing to build your </a:t>
            </a:r>
            <a:r>
              <a:rPr lang="en-US" sz="1800" dirty="0" smtClean="0">
                <a:solidFill>
                  <a:schemeClr val="tx1"/>
                </a:solidFill>
              </a:rPr>
              <a:t> skills and experience. </a:t>
            </a:r>
            <a:r>
              <a:rPr lang="en-US" sz="1800" dirty="0">
                <a:solidFill>
                  <a:schemeClr val="tx1"/>
                </a:solidFill>
              </a:rPr>
              <a:t>During your search, you could:</a:t>
            </a:r>
          </a:p>
          <a:p>
            <a:pPr marL="0" indent="0">
              <a:buNone/>
            </a:pPr>
            <a:r>
              <a:rPr lang="en-US" sz="1800" b="1" dirty="0" smtClean="0">
                <a:solidFill>
                  <a:schemeClr val="tx1"/>
                </a:solidFill>
              </a:rPr>
              <a:t>Take </a:t>
            </a:r>
            <a:r>
              <a:rPr lang="en-US" sz="1800" b="1" dirty="0">
                <a:solidFill>
                  <a:schemeClr val="tx1"/>
                </a:solidFill>
              </a:rPr>
              <a:t>a short class </a:t>
            </a:r>
            <a:r>
              <a:rPr lang="en-US" sz="1800" b="1" dirty="0" smtClean="0">
                <a:solidFill>
                  <a:schemeClr val="tx1"/>
                </a:solidFill>
              </a:rPr>
              <a:t>on line </a:t>
            </a:r>
            <a:r>
              <a:rPr lang="en-US" sz="1800" dirty="0" smtClean="0">
                <a:solidFill>
                  <a:schemeClr val="tx1"/>
                </a:solidFill>
              </a:rPr>
              <a:t>to </a:t>
            </a:r>
            <a:r>
              <a:rPr lang="en-US" sz="1800" dirty="0">
                <a:solidFill>
                  <a:schemeClr val="tx1"/>
                </a:solidFill>
              </a:rPr>
              <a:t>develop a technical skill that will be useful in your </a:t>
            </a:r>
            <a:r>
              <a:rPr lang="en-US" sz="1800" dirty="0" smtClean="0">
                <a:solidFill>
                  <a:schemeClr val="tx1"/>
                </a:solidFill>
              </a:rPr>
              <a:t>field skills </a:t>
            </a:r>
            <a:r>
              <a:rPr lang="en-US" sz="1800" dirty="0">
                <a:solidFill>
                  <a:schemeClr val="tx1"/>
                </a:solidFill>
              </a:rPr>
              <a:t>and experience. </a:t>
            </a:r>
            <a:endParaRPr lang="en-US" sz="1800" dirty="0" smtClean="0">
              <a:solidFill>
                <a:schemeClr val="tx1"/>
              </a:solidFill>
            </a:endParaRPr>
          </a:p>
          <a:p>
            <a:pPr marL="0" indent="0">
              <a:buNone/>
            </a:pPr>
            <a:r>
              <a:rPr lang="en-US" sz="1800" b="1" dirty="0" smtClean="0">
                <a:solidFill>
                  <a:schemeClr val="tx1"/>
                </a:solidFill>
              </a:rPr>
              <a:t>Volunteer/Intern</a:t>
            </a:r>
            <a:r>
              <a:rPr lang="en-US" sz="1800" dirty="0" smtClean="0">
                <a:solidFill>
                  <a:schemeClr val="tx1"/>
                </a:solidFill>
              </a:rPr>
              <a:t> for </a:t>
            </a:r>
            <a:r>
              <a:rPr lang="en-US" sz="1800" dirty="0">
                <a:solidFill>
                  <a:schemeClr val="tx1"/>
                </a:solidFill>
              </a:rPr>
              <a:t>an organization that’s related to the type of work you want to do. Your experiences can give you fresh stories to use in your interviews, and you might meet professionals who can encourage or advise you</a:t>
            </a:r>
            <a:r>
              <a:rPr lang="en-US" sz="1800" dirty="0" smtClean="0">
                <a:solidFill>
                  <a:schemeClr val="tx1"/>
                </a:solidFill>
              </a:rPr>
              <a:t>.</a:t>
            </a:r>
          </a:p>
          <a:p>
            <a:pPr marL="0" indent="0">
              <a:buNone/>
            </a:pPr>
            <a:r>
              <a:rPr lang="en-US" sz="1800" b="1" dirty="0">
                <a:solidFill>
                  <a:schemeClr val="tx1"/>
                </a:solidFill>
              </a:rPr>
              <a:t>Follow stories from your industry or field. </a:t>
            </a:r>
            <a:r>
              <a:rPr lang="en-US" sz="1800" dirty="0">
                <a:solidFill>
                  <a:schemeClr val="tx1"/>
                </a:solidFill>
              </a:rPr>
              <a:t>Stay current on issues related to your field of choice </a:t>
            </a:r>
            <a:r>
              <a:rPr lang="en-US" sz="1800" dirty="0" smtClean="0">
                <a:solidFill>
                  <a:schemeClr val="tx1"/>
                </a:solidFill>
              </a:rPr>
              <a:t>by reading </a:t>
            </a:r>
            <a:r>
              <a:rPr lang="en-US" sz="1800" dirty="0">
                <a:solidFill>
                  <a:schemeClr val="tx1"/>
                </a:solidFill>
              </a:rPr>
              <a:t>industry blogs, journals, or newsletters. This information can be used to start conversations while networking or interviewing, to show you’re a serious candidate.</a:t>
            </a:r>
          </a:p>
          <a:p>
            <a:pPr marL="0" indent="0">
              <a:buNone/>
            </a:pPr>
            <a:r>
              <a:rPr lang="en-US" sz="1800" b="1" dirty="0" smtClean="0">
                <a:solidFill>
                  <a:schemeClr val="tx1"/>
                </a:solidFill>
              </a:rPr>
              <a:t>Network</a:t>
            </a:r>
            <a:r>
              <a:rPr lang="en-US" sz="1800" dirty="0">
                <a:solidFill>
                  <a:schemeClr val="tx1"/>
                </a:solidFill>
              </a:rPr>
              <a:t>. Build your relationships with professionals in the fields that interest you by accessing your weak ties </a:t>
            </a:r>
            <a:r>
              <a:rPr lang="en-US" sz="1800" dirty="0" smtClean="0">
                <a:solidFill>
                  <a:schemeClr val="tx1"/>
                </a:solidFill>
              </a:rPr>
              <a:t>performing </a:t>
            </a:r>
            <a:r>
              <a:rPr lang="en-US" sz="1800" dirty="0">
                <a:solidFill>
                  <a:schemeClr val="tx1"/>
                </a:solidFill>
              </a:rPr>
              <a:t>informational interviews </a:t>
            </a:r>
            <a:r>
              <a:rPr lang="en-US" sz="1800" dirty="0" smtClean="0">
                <a:solidFill>
                  <a:schemeClr val="tx1"/>
                </a:solidFill>
              </a:rPr>
              <a:t>and </a:t>
            </a:r>
            <a:r>
              <a:rPr lang="en-US" sz="1800" dirty="0">
                <a:solidFill>
                  <a:schemeClr val="tx1"/>
                </a:solidFill>
              </a:rPr>
              <a:t>researching on LinkedIn (pg. 10). These conversations can introduce you to strategies for getting your foot in the door, and opportunities that have not been publicized elsewhere.</a:t>
            </a:r>
          </a:p>
        </p:txBody>
      </p:sp>
    </p:spTree>
    <p:extLst>
      <p:ext uri="{BB962C8B-B14F-4D97-AF65-F5344CB8AC3E}">
        <p14:creationId xmlns:p14="http://schemas.microsoft.com/office/powerpoint/2010/main" val="209788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507" y="6071191"/>
            <a:ext cx="11249245" cy="691116"/>
          </a:xfrm>
        </p:spPr>
        <p:txBody>
          <a:bodyPr>
            <a:normAutofit/>
          </a:bodyPr>
          <a:lstStyle/>
          <a:p>
            <a:pPr algn="ctr"/>
            <a:r>
              <a:rPr lang="en-US" b="1" dirty="0" smtClean="0">
                <a:latin typeface="Calibri"/>
              </a:rPr>
              <a:t>Use </a:t>
            </a:r>
            <a:r>
              <a:rPr lang="en-US" b="1" dirty="0">
                <a:latin typeface="Calibri"/>
              </a:rPr>
              <a:t>your </a:t>
            </a:r>
            <a:r>
              <a:rPr lang="en-US" b="1" dirty="0" smtClean="0">
                <a:latin typeface="Calibri"/>
              </a:rPr>
              <a:t>network</a:t>
            </a:r>
            <a:endParaRPr lang="en-US" dirty="0"/>
          </a:p>
        </p:txBody>
      </p:sp>
      <p:sp>
        <p:nvSpPr>
          <p:cNvPr id="3" name="Content Placeholder 2"/>
          <p:cNvSpPr>
            <a:spLocks noGrp="1"/>
          </p:cNvSpPr>
          <p:nvPr>
            <p:ph idx="1"/>
          </p:nvPr>
        </p:nvSpPr>
        <p:spPr>
          <a:xfrm>
            <a:off x="244550" y="372141"/>
            <a:ext cx="11536324" cy="5730948"/>
          </a:xfrm>
        </p:spPr>
        <p:txBody>
          <a:bodyPr>
            <a:noAutofit/>
          </a:bodyPr>
          <a:lstStyle/>
          <a:p>
            <a:pPr marL="0" indent="0">
              <a:buNone/>
            </a:pPr>
            <a:r>
              <a:rPr lang="en-US" dirty="0" smtClean="0">
                <a:solidFill>
                  <a:schemeClr val="tx1"/>
                </a:solidFill>
              </a:rPr>
              <a:t>Throughout </a:t>
            </a:r>
            <a:r>
              <a:rPr lang="en-US" dirty="0">
                <a:solidFill>
                  <a:schemeClr val="tx1"/>
                </a:solidFill>
              </a:rPr>
              <a:t>college, you’ve been developing a network that falls into two broad categories: strong ties, and weak ties.</a:t>
            </a:r>
          </a:p>
          <a:p>
            <a:pPr marL="0" indent="0">
              <a:buNone/>
            </a:pPr>
            <a:r>
              <a:rPr lang="en-US" dirty="0">
                <a:solidFill>
                  <a:schemeClr val="tx1"/>
                </a:solidFill>
              </a:rPr>
              <a:t>Strong ties are people who know you well. You likely share the same groups of friends, gather information from the same sources, and have many overlapping interests. If you’re having a bad day, it’s probably a strong tie that you’ll lean on for support. Interestingly, although this part of your network is great for encouragement, new opportunities don’t generally come through these relationships.</a:t>
            </a:r>
          </a:p>
          <a:p>
            <a:pPr marL="0" indent="0">
              <a:buNone/>
            </a:pPr>
            <a:r>
              <a:rPr lang="en-US" dirty="0" smtClean="0">
                <a:solidFill>
                  <a:schemeClr val="tx1"/>
                </a:solidFill>
              </a:rPr>
              <a:t>Instead</a:t>
            </a:r>
            <a:r>
              <a:rPr lang="en-US" dirty="0">
                <a:solidFill>
                  <a:schemeClr val="tx1"/>
                </a:solidFill>
              </a:rPr>
              <a:t>, it’s the people whose lives overlap just slightly with yours, who spend time in communities you’re not engaged in, with people you don’t know, who can open doors to new opportunities. These are your “weak ties.” Your parents’ friends, your friends’ parents, advisors, coworkers, and club members you haven’t spent much time with might fall into this category.</a:t>
            </a:r>
          </a:p>
          <a:p>
            <a:pPr marL="0" indent="0">
              <a:buNone/>
            </a:pPr>
            <a:r>
              <a:rPr lang="en-US" dirty="0" smtClean="0">
                <a:solidFill>
                  <a:schemeClr val="tx1"/>
                </a:solidFill>
              </a:rPr>
              <a:t>Reach </a:t>
            </a:r>
            <a:r>
              <a:rPr lang="en-US" dirty="0">
                <a:solidFill>
                  <a:schemeClr val="tx1"/>
                </a:solidFill>
              </a:rPr>
              <a:t>out to your network of both strong and weak ties. Keep them updated on your job search, while asking them to send leads your way. Additionally, your network may be able to introduce you to professionals who you can reach out to for informational interviews.</a:t>
            </a:r>
          </a:p>
        </p:txBody>
      </p:sp>
    </p:spTree>
    <p:extLst>
      <p:ext uri="{BB962C8B-B14F-4D97-AF65-F5344CB8AC3E}">
        <p14:creationId xmlns:p14="http://schemas.microsoft.com/office/powerpoint/2010/main" val="284590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051" y="5316278"/>
            <a:ext cx="10302949" cy="1244009"/>
          </a:xfrm>
        </p:spPr>
        <p:txBody>
          <a:bodyPr>
            <a:normAutofit/>
          </a:bodyPr>
          <a:lstStyle/>
          <a:p>
            <a:pPr algn="ctr"/>
            <a:r>
              <a:rPr lang="en-US" sz="2800" dirty="0">
                <a:solidFill>
                  <a:srgbClr val="000000"/>
                </a:solidFill>
                <a:latin typeface="Calibri"/>
              </a:rPr>
              <a:t/>
            </a:r>
            <a:br>
              <a:rPr lang="en-US" sz="2800" dirty="0">
                <a:solidFill>
                  <a:srgbClr val="000000"/>
                </a:solidFill>
                <a:latin typeface="Calibri"/>
              </a:rPr>
            </a:br>
            <a:r>
              <a:rPr lang="en-US" sz="4000" b="1" dirty="0">
                <a:latin typeface="Calibri"/>
              </a:rPr>
              <a:t>Do your research</a:t>
            </a:r>
            <a:r>
              <a:rPr lang="en-US" sz="4000" dirty="0">
                <a:latin typeface="Calibri"/>
              </a:rPr>
              <a:t>. </a:t>
            </a:r>
            <a:endParaRPr lang="en-US" sz="4000" dirty="0"/>
          </a:p>
        </p:txBody>
      </p:sp>
      <p:sp>
        <p:nvSpPr>
          <p:cNvPr id="3" name="Content Placeholder 2"/>
          <p:cNvSpPr>
            <a:spLocks noGrp="1"/>
          </p:cNvSpPr>
          <p:nvPr>
            <p:ph idx="1"/>
          </p:nvPr>
        </p:nvSpPr>
        <p:spPr>
          <a:xfrm>
            <a:off x="754912" y="393405"/>
            <a:ext cx="10845209" cy="4540102"/>
          </a:xfrm>
        </p:spPr>
        <p:txBody>
          <a:bodyPr>
            <a:noAutofit/>
          </a:bodyPr>
          <a:lstStyle/>
          <a:p>
            <a:pPr marL="0" indent="0">
              <a:buNone/>
            </a:pPr>
            <a:r>
              <a:rPr lang="en-US" sz="2800" dirty="0">
                <a:solidFill>
                  <a:schemeClr val="tx1"/>
                </a:solidFill>
                <a:latin typeface="Century Gothic" panose="020B0502020202020204" pitchFamily="34" charset="0"/>
              </a:rPr>
              <a:t>As a job seeker, it’s important to be informed about the organizations you are applying to. Learning about the culture, employee satisfaction, history, challenges and current work of the organizations will help you decide if the organization could be a good fit.</a:t>
            </a:r>
          </a:p>
          <a:p>
            <a:pPr marL="0" indent="0">
              <a:buNone/>
            </a:pPr>
            <a:r>
              <a:rPr lang="en-US" sz="2800" dirty="0">
                <a:solidFill>
                  <a:schemeClr val="tx1"/>
                </a:solidFill>
                <a:latin typeface="Century Gothic" panose="020B0502020202020204" pitchFamily="34" charset="0"/>
              </a:rPr>
              <a:t>Additionally, this research will inform your application materials, allowing you to personalize your resume and cover letter to the specific organization and tailor your interview responses to their current issues and initiatives</a:t>
            </a:r>
            <a:endParaRPr lang="en-US" sz="2800" dirty="0" smtClean="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614115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953" y="5954232"/>
            <a:ext cx="10781415" cy="829340"/>
          </a:xfrm>
        </p:spPr>
        <p:txBody>
          <a:bodyPr>
            <a:normAutofit/>
          </a:bodyPr>
          <a:lstStyle/>
          <a:p>
            <a:pPr algn="ctr"/>
            <a:r>
              <a:rPr lang="en-US" sz="4000" b="1" dirty="0" smtClean="0">
                <a:latin typeface="Century Gothic" panose="020B0502020202020204" pitchFamily="34" charset="0"/>
              </a:rPr>
              <a:t>LinkedIn</a:t>
            </a:r>
            <a:endParaRPr lang="en-US" sz="4000" dirty="0">
              <a:latin typeface="Century Gothic" panose="020B0502020202020204" pitchFamily="34" charset="0"/>
            </a:endParaRPr>
          </a:p>
        </p:txBody>
      </p:sp>
      <p:sp>
        <p:nvSpPr>
          <p:cNvPr id="3" name="Content Placeholder 2"/>
          <p:cNvSpPr>
            <a:spLocks noGrp="1"/>
          </p:cNvSpPr>
          <p:nvPr>
            <p:ph idx="1"/>
          </p:nvPr>
        </p:nvSpPr>
        <p:spPr>
          <a:xfrm>
            <a:off x="265815" y="350875"/>
            <a:ext cx="11185452" cy="5465135"/>
          </a:xfrm>
        </p:spPr>
        <p:txBody>
          <a:bodyPr>
            <a:noAutofit/>
          </a:bodyPr>
          <a:lstStyle/>
          <a:p>
            <a:pPr marL="0" lvl="0" indent="0">
              <a:buClr>
                <a:prstClr val="black"/>
              </a:buClr>
              <a:buNone/>
            </a:pPr>
            <a:endParaRPr lang="en-US" dirty="0" smtClean="0">
              <a:solidFill>
                <a:schemeClr val="tx1"/>
              </a:solidFill>
              <a:latin typeface="Century Gothic" panose="020B0502020202020204" pitchFamily="34" charset="0"/>
            </a:endParaRPr>
          </a:p>
          <a:p>
            <a:pPr marL="0" lvl="0" indent="0">
              <a:buClr>
                <a:prstClr val="black"/>
              </a:buClr>
              <a:buNone/>
            </a:pPr>
            <a:r>
              <a:rPr lang="en-US" sz="1800" dirty="0" smtClean="0">
                <a:solidFill>
                  <a:schemeClr val="tx1"/>
                </a:solidFill>
                <a:latin typeface="+mj-lt"/>
              </a:rPr>
              <a:t>LinkedIn </a:t>
            </a:r>
            <a:r>
              <a:rPr lang="en-US" sz="1800" dirty="0" smtClean="0">
                <a:solidFill>
                  <a:schemeClr val="tx1"/>
                </a:solidFill>
                <a:latin typeface="+mj-lt"/>
              </a:rPr>
              <a:t>is an online professional community of over 450 million members in over 200 countries, which strengthens and extends your existing network of trusted contacts.</a:t>
            </a:r>
          </a:p>
          <a:p>
            <a:pPr marL="0" lvl="0" indent="0">
              <a:buClr>
                <a:prstClr val="black"/>
              </a:buClr>
              <a:buNone/>
            </a:pPr>
            <a:r>
              <a:rPr lang="en-US" sz="1800" dirty="0" smtClean="0">
                <a:solidFill>
                  <a:schemeClr val="tx1"/>
                </a:solidFill>
                <a:latin typeface="+mj-lt"/>
              </a:rPr>
              <a:t>Over 90% of hiring managers use LinkedIn to source job candidates. Your LinkedIn profile is the first result when your name is searched online, and if you apply for jobs through LinkedIn, is likely to be viewed by representatives of the organization.</a:t>
            </a:r>
          </a:p>
          <a:p>
            <a:pPr marL="0" indent="0">
              <a:buNone/>
            </a:pPr>
            <a:r>
              <a:rPr lang="en-US" sz="1800" dirty="0" smtClean="0">
                <a:solidFill>
                  <a:schemeClr val="tx1"/>
                </a:solidFill>
                <a:latin typeface="+mj-lt"/>
              </a:rPr>
              <a:t>Your profile is a significant piece of personal branding and should represent your "professional self" accurately. Take some time to make sure your experience, accomplishments, and career interests are clear. </a:t>
            </a:r>
            <a:r>
              <a:rPr lang="en-US" sz="1800" b="1" dirty="0" smtClean="0">
                <a:solidFill>
                  <a:schemeClr val="tx1"/>
                </a:solidFill>
                <a:latin typeface="+mj-lt"/>
              </a:rPr>
              <a:t>These tips will help you get started:</a:t>
            </a:r>
            <a:endParaRPr lang="en-US" sz="1800" b="1" dirty="0" smtClean="0">
              <a:latin typeface="+mj-lt"/>
            </a:endParaRPr>
          </a:p>
          <a:p>
            <a:pPr>
              <a:buFont typeface="Arial" panose="020B0604020202020204" pitchFamily="34" charset="0"/>
              <a:buChar char="•"/>
            </a:pPr>
            <a:r>
              <a:rPr lang="en-US" sz="1800" dirty="0" smtClean="0">
                <a:solidFill>
                  <a:schemeClr val="tx1"/>
                </a:solidFill>
                <a:latin typeface="+mj-lt"/>
              </a:rPr>
              <a:t>Build a </a:t>
            </a:r>
            <a:r>
              <a:rPr lang="en-US" sz="1800" dirty="0" smtClean="0">
                <a:solidFill>
                  <a:schemeClr val="tx1"/>
                </a:solidFill>
                <a:latin typeface="+mj-lt"/>
              </a:rPr>
              <a:t>Student </a:t>
            </a:r>
            <a:r>
              <a:rPr lang="en-US" sz="1800" dirty="0" smtClean="0">
                <a:solidFill>
                  <a:schemeClr val="tx1"/>
                </a:solidFill>
                <a:latin typeface="+mj-lt"/>
              </a:rPr>
              <a:t>or Recent Graduate Profile</a:t>
            </a:r>
          </a:p>
          <a:p>
            <a:pPr>
              <a:buFont typeface="Arial" panose="020B0604020202020204" pitchFamily="34" charset="0"/>
              <a:buChar char="•"/>
            </a:pPr>
            <a:r>
              <a:rPr lang="en-US" sz="1800" dirty="0">
                <a:solidFill>
                  <a:schemeClr val="tx1"/>
                </a:solidFill>
                <a:latin typeface="+mj-lt"/>
              </a:rPr>
              <a:t>Include a professional </a:t>
            </a:r>
            <a:r>
              <a:rPr lang="en-US" sz="1800" dirty="0" smtClean="0">
                <a:solidFill>
                  <a:schemeClr val="tx1"/>
                </a:solidFill>
                <a:latin typeface="+mj-lt"/>
              </a:rPr>
              <a:t>headshot</a:t>
            </a:r>
          </a:p>
          <a:p>
            <a:pPr>
              <a:buFont typeface="Arial" panose="020B0604020202020204" pitchFamily="34" charset="0"/>
              <a:buChar char="•"/>
            </a:pPr>
            <a:r>
              <a:rPr lang="en-US" sz="1800" dirty="0">
                <a:solidFill>
                  <a:schemeClr val="tx1"/>
                </a:solidFill>
                <a:latin typeface="+mj-lt"/>
              </a:rPr>
              <a:t>Ensure your profile is up to date with accomplishments, work history, and a </a:t>
            </a:r>
            <a:r>
              <a:rPr lang="en-US" sz="1800" dirty="0" smtClean="0">
                <a:solidFill>
                  <a:schemeClr val="tx1"/>
                </a:solidFill>
                <a:latin typeface="+mj-lt"/>
              </a:rPr>
              <a:t>summary</a:t>
            </a:r>
          </a:p>
          <a:p>
            <a:pPr>
              <a:buFont typeface="Arial" panose="020B0604020202020204" pitchFamily="34" charset="0"/>
              <a:buChar char="•"/>
            </a:pPr>
            <a:r>
              <a:rPr lang="en-US" sz="1800" dirty="0">
                <a:solidFill>
                  <a:schemeClr val="tx1"/>
                </a:solidFill>
                <a:latin typeface="+mj-lt"/>
              </a:rPr>
              <a:t>Ensure your work history matches the resume you are submitting for </a:t>
            </a:r>
            <a:r>
              <a:rPr lang="en-US" sz="1800" dirty="0" smtClean="0">
                <a:solidFill>
                  <a:schemeClr val="tx1"/>
                </a:solidFill>
                <a:latin typeface="+mj-lt"/>
              </a:rPr>
              <a:t>applications</a:t>
            </a:r>
          </a:p>
          <a:p>
            <a:pPr>
              <a:buFont typeface="Arial" panose="020B0604020202020204" pitchFamily="34" charset="0"/>
              <a:buChar char="•"/>
            </a:pPr>
            <a:r>
              <a:rPr lang="en-US" sz="1800" dirty="0">
                <a:solidFill>
                  <a:schemeClr val="tx1"/>
                </a:solidFill>
                <a:latin typeface="+mj-lt"/>
              </a:rPr>
              <a:t>Link your profile to your online projects, portfolios, blogs, or other samples of high-quality </a:t>
            </a:r>
            <a:r>
              <a:rPr lang="en-US" sz="1800" dirty="0" smtClean="0">
                <a:solidFill>
                  <a:schemeClr val="tx1"/>
                </a:solidFill>
                <a:latin typeface="+mj-lt"/>
              </a:rPr>
              <a:t>work</a:t>
            </a:r>
          </a:p>
          <a:p>
            <a:pPr>
              <a:buFont typeface="Arial" panose="020B0604020202020204" pitchFamily="34" charset="0"/>
              <a:buChar char="•"/>
            </a:pPr>
            <a:r>
              <a:rPr lang="en-US" sz="1800" dirty="0">
                <a:solidFill>
                  <a:schemeClr val="tx1"/>
                </a:solidFill>
                <a:latin typeface="+mj-lt"/>
              </a:rPr>
              <a:t>Join groups and participate in discussions that relate to your career </a:t>
            </a:r>
            <a:r>
              <a:rPr lang="en-US" sz="1800" dirty="0" smtClean="0">
                <a:solidFill>
                  <a:schemeClr val="tx1"/>
                </a:solidFill>
                <a:latin typeface="+mj-lt"/>
              </a:rPr>
              <a:t>interests.</a:t>
            </a:r>
            <a:endParaRPr lang="en-US" sz="1800" dirty="0" smtClean="0">
              <a:solidFill>
                <a:schemeClr val="tx1"/>
              </a:solidFill>
              <a:latin typeface="+mj-lt"/>
            </a:endParaRPr>
          </a:p>
          <a:p>
            <a:pPr marL="0" lvl="0" indent="0">
              <a:buClr>
                <a:prstClr val="black"/>
              </a:buClr>
              <a:buNone/>
            </a:pPr>
            <a:endParaRPr lang="en-US" dirty="0" smtClean="0">
              <a:solidFill>
                <a:schemeClr val="tx1"/>
              </a:solidFill>
              <a:latin typeface="Century Gothic" panose="020B0502020202020204" pitchFamily="34" charset="0"/>
            </a:endParaRPr>
          </a:p>
          <a:p>
            <a:pPr marL="0" lvl="0" indent="0">
              <a:buClr>
                <a:prstClr val="black"/>
              </a:buClr>
              <a:buNone/>
            </a:pPr>
            <a:endParaRPr lang="en-US"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388329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688" y="5454501"/>
            <a:ext cx="11100390" cy="797443"/>
          </a:xfrm>
        </p:spPr>
        <p:txBody>
          <a:bodyPr>
            <a:normAutofit/>
          </a:bodyPr>
          <a:lstStyle/>
          <a:p>
            <a:pPr algn="ctr"/>
            <a:r>
              <a:rPr lang="en-US" sz="3100" b="1" dirty="0" smtClean="0">
                <a:latin typeface="Century Gothic" panose="020B0502020202020204" pitchFamily="34" charset="0"/>
              </a:rPr>
              <a:t>Professional </a:t>
            </a:r>
            <a:r>
              <a:rPr lang="en-US" sz="3100" b="1" dirty="0">
                <a:latin typeface="Century Gothic" panose="020B0502020202020204" pitchFamily="34" charset="0"/>
              </a:rPr>
              <a:t>Associations</a:t>
            </a:r>
            <a:endParaRPr lang="en-US" sz="3100" dirty="0">
              <a:latin typeface="Century Gothic" panose="020B0502020202020204" pitchFamily="34" charset="0"/>
            </a:endParaRPr>
          </a:p>
        </p:txBody>
      </p:sp>
      <p:sp>
        <p:nvSpPr>
          <p:cNvPr id="3" name="Content Placeholder 2"/>
          <p:cNvSpPr>
            <a:spLocks noGrp="1"/>
          </p:cNvSpPr>
          <p:nvPr>
            <p:ph idx="1"/>
          </p:nvPr>
        </p:nvSpPr>
        <p:spPr>
          <a:xfrm>
            <a:off x="457200" y="893135"/>
            <a:ext cx="11028556" cy="4157329"/>
          </a:xfrm>
        </p:spPr>
        <p:txBody>
          <a:bodyPr>
            <a:noAutofit/>
          </a:bodyPr>
          <a:lstStyle/>
          <a:p>
            <a:pPr marL="0" indent="0">
              <a:buNone/>
            </a:pPr>
            <a:r>
              <a:rPr lang="en-US" sz="2400" dirty="0">
                <a:solidFill>
                  <a:schemeClr val="tx1"/>
                </a:solidFill>
              </a:rPr>
              <a:t>Professional associations are comprised of individuals from industries or very specific fields. </a:t>
            </a:r>
            <a:r>
              <a:rPr lang="en-US" sz="2400" dirty="0" smtClean="0">
                <a:solidFill>
                  <a:schemeClr val="tx1"/>
                </a:solidFill>
              </a:rPr>
              <a:t>These </a:t>
            </a:r>
            <a:r>
              <a:rPr lang="en-US" sz="2400" dirty="0">
                <a:solidFill>
                  <a:schemeClr val="tx1"/>
                </a:solidFill>
              </a:rPr>
              <a:t>associations advance the interest of the professions they represent by hosting conferences, publishing journals, establishing and promoting best practices, credentialing members, and advocating for policy at a national level.</a:t>
            </a:r>
          </a:p>
          <a:p>
            <a:pPr marL="0" indent="0">
              <a:buNone/>
            </a:pPr>
            <a:r>
              <a:rPr lang="en-US" sz="2400" dirty="0">
                <a:solidFill>
                  <a:schemeClr val="tx1"/>
                </a:solidFill>
              </a:rPr>
              <a:t>Professional organizations often maintain internal job boards, offer continuing education about the field through webinars and trainings, host networking events, and coordinate mentoring programs. Frequently, they waive or reduce membership and conference fees for students and recent grads. Participating in a professional association can expose you to the realities of working in that field, and help </a:t>
            </a:r>
            <a:r>
              <a:rPr lang="en-US" sz="2400" dirty="0" smtClean="0">
                <a:solidFill>
                  <a:schemeClr val="tx1"/>
                </a:solidFill>
              </a:rPr>
              <a:t>you.</a:t>
            </a:r>
            <a:endParaRPr lang="en-US" sz="2400" dirty="0">
              <a:solidFill>
                <a:schemeClr val="tx1"/>
              </a:solidFill>
            </a:endParaRPr>
          </a:p>
        </p:txBody>
      </p:sp>
    </p:spTree>
    <p:extLst>
      <p:ext uri="{BB962C8B-B14F-4D97-AF65-F5344CB8AC3E}">
        <p14:creationId xmlns:p14="http://schemas.microsoft.com/office/powerpoint/2010/main" val="2624029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14260"/>
            <a:ext cx="10820216" cy="880139"/>
          </a:xfrm>
        </p:spPr>
        <p:txBody>
          <a:bodyPr>
            <a:normAutofit/>
          </a:bodyPr>
          <a:lstStyle/>
          <a:p>
            <a:pPr algn="ctr"/>
            <a:r>
              <a:rPr lang="en-US" sz="3200" b="1" dirty="0">
                <a:latin typeface="+mn-lt"/>
              </a:rPr>
              <a:t>Corporate and Organization Websites</a:t>
            </a:r>
          </a:p>
        </p:txBody>
      </p:sp>
      <p:sp>
        <p:nvSpPr>
          <p:cNvPr id="3" name="Content Placeholder 2"/>
          <p:cNvSpPr>
            <a:spLocks noGrp="1"/>
          </p:cNvSpPr>
          <p:nvPr>
            <p:ph idx="1"/>
          </p:nvPr>
        </p:nvSpPr>
        <p:spPr>
          <a:xfrm>
            <a:off x="861237" y="1031358"/>
            <a:ext cx="10621926" cy="3359888"/>
          </a:xfrm>
        </p:spPr>
        <p:txBody>
          <a:bodyPr>
            <a:normAutofit/>
          </a:bodyPr>
          <a:lstStyle/>
          <a:p>
            <a:pPr marL="0" indent="0">
              <a:buNone/>
            </a:pPr>
            <a:r>
              <a:rPr lang="en-US" sz="2400" dirty="0">
                <a:solidFill>
                  <a:schemeClr val="tx1"/>
                </a:solidFill>
              </a:rPr>
              <a:t>Visit the employment webpage of organizations that interest you to learn about job openings. Sometimes, jobs will post to the organization website before being picked up by a job aggregator (like Indeed.com).</a:t>
            </a:r>
          </a:p>
          <a:p>
            <a:pPr marL="0" indent="0">
              <a:buNone/>
            </a:pPr>
            <a:endParaRPr lang="en-US" sz="2400" dirty="0" smtClean="0">
              <a:solidFill>
                <a:schemeClr val="tx1"/>
              </a:solidFill>
            </a:endParaRPr>
          </a:p>
          <a:p>
            <a:pPr marL="0" indent="0">
              <a:buNone/>
            </a:pPr>
            <a:r>
              <a:rPr lang="en-US" sz="2400" dirty="0" smtClean="0">
                <a:solidFill>
                  <a:schemeClr val="tx1"/>
                </a:solidFill>
              </a:rPr>
              <a:t>Frequently</a:t>
            </a:r>
            <a:r>
              <a:rPr lang="en-US" sz="2400" dirty="0">
                <a:solidFill>
                  <a:schemeClr val="tx1"/>
                </a:solidFill>
              </a:rPr>
              <a:t>, organizations will also share information about benefits online, allowing you to compare the full package of salary and benefits across employers who interest you. </a:t>
            </a:r>
          </a:p>
        </p:txBody>
      </p:sp>
    </p:spTree>
    <p:extLst>
      <p:ext uri="{BB962C8B-B14F-4D97-AF65-F5344CB8AC3E}">
        <p14:creationId xmlns:p14="http://schemas.microsoft.com/office/powerpoint/2010/main" val="3817141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195" y="5167423"/>
            <a:ext cx="10600661" cy="826976"/>
          </a:xfrm>
        </p:spPr>
        <p:txBody>
          <a:bodyPr/>
          <a:lstStyle/>
          <a:p>
            <a:pPr algn="ctr"/>
            <a:r>
              <a:rPr lang="en-US" b="1" dirty="0">
                <a:latin typeface="+mn-lt"/>
              </a:rPr>
              <a:t>Career Fairs</a:t>
            </a:r>
          </a:p>
        </p:txBody>
      </p:sp>
      <p:sp>
        <p:nvSpPr>
          <p:cNvPr id="3" name="Content Placeholder 2"/>
          <p:cNvSpPr>
            <a:spLocks noGrp="1"/>
          </p:cNvSpPr>
          <p:nvPr>
            <p:ph idx="1"/>
          </p:nvPr>
        </p:nvSpPr>
        <p:spPr>
          <a:xfrm>
            <a:off x="499730" y="613317"/>
            <a:ext cx="10896816" cy="4054375"/>
          </a:xfrm>
        </p:spPr>
        <p:txBody>
          <a:bodyPr>
            <a:normAutofit fontScale="92500" lnSpcReduction="10000"/>
          </a:bodyPr>
          <a:lstStyle/>
          <a:p>
            <a:pPr marL="0" indent="0">
              <a:buNone/>
            </a:pPr>
            <a:r>
              <a:rPr lang="en-US" sz="2400" dirty="0">
                <a:solidFill>
                  <a:srgbClr val="444444"/>
                </a:solidFill>
              </a:rPr>
              <a:t>To connect with recruiters and learn about organizations, attend both on-and off-campus career fairs. Demonstrate that you’re a serious candidate by dressing professionally, bringing copies of your resume, and introducing yourself to recruiters with your elevator pitch(A 30-second introduction about you, your interests, and what you want to do.) </a:t>
            </a:r>
            <a:endParaRPr lang="en-US" sz="2400" dirty="0" smtClean="0">
              <a:solidFill>
                <a:srgbClr val="444444"/>
              </a:solidFill>
            </a:endParaRPr>
          </a:p>
          <a:p>
            <a:pPr marL="0" indent="0">
              <a:buNone/>
            </a:pPr>
            <a:endParaRPr lang="en-US" sz="2400" dirty="0" smtClean="0">
              <a:solidFill>
                <a:srgbClr val="444444"/>
              </a:solidFill>
            </a:endParaRPr>
          </a:p>
          <a:p>
            <a:pPr marL="0" indent="0">
              <a:buNone/>
            </a:pPr>
            <a:r>
              <a:rPr lang="en-US" sz="2400" dirty="0" smtClean="0">
                <a:solidFill>
                  <a:srgbClr val="444444"/>
                </a:solidFill>
              </a:rPr>
              <a:t>Collect </a:t>
            </a:r>
            <a:r>
              <a:rPr lang="en-US" sz="2400" dirty="0">
                <a:solidFill>
                  <a:srgbClr val="444444"/>
                </a:solidFill>
              </a:rPr>
              <a:t>recruiters’ business cards from the organizations that interest you, and follow </a:t>
            </a:r>
            <a:endParaRPr lang="en-US" sz="2400" dirty="0" smtClean="0">
              <a:solidFill>
                <a:srgbClr val="444444"/>
              </a:solidFill>
            </a:endParaRPr>
          </a:p>
          <a:p>
            <a:pPr marL="0" indent="0">
              <a:buNone/>
            </a:pPr>
            <a:endParaRPr lang="en-US" sz="2400" dirty="0" smtClean="0">
              <a:solidFill>
                <a:srgbClr val="444444"/>
              </a:solidFill>
            </a:endParaRPr>
          </a:p>
          <a:p>
            <a:pPr marL="0" indent="0">
              <a:buNone/>
            </a:pPr>
            <a:r>
              <a:rPr lang="en-US" sz="2400" dirty="0" smtClean="0">
                <a:solidFill>
                  <a:srgbClr val="444444"/>
                </a:solidFill>
              </a:rPr>
              <a:t>To </a:t>
            </a:r>
            <a:r>
              <a:rPr lang="en-US" sz="2400" dirty="0">
                <a:solidFill>
                  <a:srgbClr val="444444"/>
                </a:solidFill>
              </a:rPr>
              <a:t>locate career fairs, search online: Career fair + location or </a:t>
            </a:r>
            <a:r>
              <a:rPr lang="en-US" sz="2400" dirty="0" smtClean="0">
                <a:solidFill>
                  <a:srgbClr val="444444"/>
                </a:solidFill>
              </a:rPr>
              <a:t>industry up </a:t>
            </a:r>
            <a:r>
              <a:rPr lang="en-US" sz="2400" dirty="0">
                <a:solidFill>
                  <a:srgbClr val="444444"/>
                </a:solidFill>
              </a:rPr>
              <a:t>with an email expressing your desire to learn more about opportunities they offer.</a:t>
            </a:r>
          </a:p>
        </p:txBody>
      </p:sp>
    </p:spTree>
    <p:extLst>
      <p:ext uri="{BB962C8B-B14F-4D97-AF65-F5344CB8AC3E}">
        <p14:creationId xmlns:p14="http://schemas.microsoft.com/office/powerpoint/2010/main" val="805178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731488"/>
            <a:ext cx="10745788" cy="1262911"/>
          </a:xfrm>
        </p:spPr>
        <p:txBody>
          <a:bodyPr>
            <a:normAutofit/>
          </a:bodyPr>
          <a:lstStyle/>
          <a:p>
            <a:pPr algn="ctr"/>
            <a:r>
              <a:rPr lang="en-US" sz="3200" b="1" dirty="0" smtClean="0"/>
              <a:t>SIX Job Search TIPS FOR THE CORONA Virus era</a:t>
            </a:r>
            <a:endParaRPr lang="en-US" sz="3200" b="1" dirty="0"/>
          </a:p>
        </p:txBody>
      </p:sp>
      <p:sp>
        <p:nvSpPr>
          <p:cNvPr id="3" name="Content Placeholder 2"/>
          <p:cNvSpPr>
            <a:spLocks noGrp="1"/>
          </p:cNvSpPr>
          <p:nvPr>
            <p:ph idx="1"/>
          </p:nvPr>
        </p:nvSpPr>
        <p:spPr>
          <a:xfrm>
            <a:off x="446567" y="276446"/>
            <a:ext cx="11302410" cy="4253023"/>
          </a:xfrm>
        </p:spPr>
        <p:txBody>
          <a:bodyPr>
            <a:normAutofit fontScale="25000" lnSpcReduction="20000"/>
          </a:bodyPr>
          <a:lstStyle/>
          <a:p>
            <a:pPr marL="0" indent="0">
              <a:buNone/>
            </a:pPr>
            <a:r>
              <a:rPr lang="en-US" dirty="0" smtClean="0"/>
              <a:t>1</a:t>
            </a:r>
            <a:r>
              <a:rPr lang="en-US" dirty="0"/>
              <a:t>. </a:t>
            </a:r>
            <a:endParaRPr lang="en-US" dirty="0" smtClean="0"/>
          </a:p>
          <a:p>
            <a:endParaRPr lang="en-US" b="1" dirty="0" smtClean="0"/>
          </a:p>
          <a:p>
            <a:endParaRPr lang="en-US" b="1" dirty="0"/>
          </a:p>
          <a:p>
            <a:r>
              <a:rPr lang="en-US" sz="12800" b="1" dirty="0" smtClean="0">
                <a:solidFill>
                  <a:schemeClr val="tx1"/>
                </a:solidFill>
                <a:latin typeface="Century Gothic" panose="020B0502020202020204" pitchFamily="34" charset="0"/>
              </a:rPr>
              <a:t>Consider </a:t>
            </a:r>
            <a:r>
              <a:rPr lang="en-US" sz="12800" b="1" dirty="0" smtClean="0">
                <a:solidFill>
                  <a:schemeClr val="tx1"/>
                </a:solidFill>
                <a:latin typeface="Century Gothic" panose="020B0502020202020204" pitchFamily="34" charset="0"/>
              </a:rPr>
              <a:t>How Urgent Your Search Is</a:t>
            </a:r>
          </a:p>
          <a:p>
            <a:pPr marL="0" marR="0">
              <a:lnSpc>
                <a:spcPct val="115000"/>
              </a:lnSpc>
              <a:spcBef>
                <a:spcPts val="0"/>
              </a:spcBef>
              <a:spcAft>
                <a:spcPts val="1000"/>
              </a:spcAft>
            </a:pPr>
            <a:r>
              <a:rPr lang="en-US" sz="12800" b="1" dirty="0" smtClean="0">
                <a:solidFill>
                  <a:schemeClr val="tx1"/>
                </a:solidFill>
                <a:latin typeface="Century Gothic" panose="020B0502020202020204" pitchFamily="34" charset="0"/>
                <a:ea typeface="Calibri"/>
                <a:cs typeface="Times New Roman"/>
              </a:rPr>
              <a:t>Get </a:t>
            </a:r>
            <a:r>
              <a:rPr lang="en-US" sz="12800" b="1" dirty="0" smtClean="0">
                <a:solidFill>
                  <a:schemeClr val="tx1"/>
                </a:solidFill>
                <a:latin typeface="Century Gothic" panose="020B0502020202020204" pitchFamily="34" charset="0"/>
                <a:ea typeface="Calibri"/>
                <a:cs typeface="Times New Roman"/>
              </a:rPr>
              <a:t>Comfortable Networking Online</a:t>
            </a:r>
          </a:p>
          <a:p>
            <a:pPr marL="0" marR="0">
              <a:lnSpc>
                <a:spcPct val="115000"/>
              </a:lnSpc>
              <a:spcBef>
                <a:spcPts val="0"/>
              </a:spcBef>
              <a:spcAft>
                <a:spcPts val="1000"/>
              </a:spcAft>
            </a:pPr>
            <a:r>
              <a:rPr lang="en-US" sz="12800" b="1" dirty="0" smtClean="0">
                <a:solidFill>
                  <a:schemeClr val="tx1"/>
                </a:solidFill>
                <a:latin typeface="Century Gothic" panose="020B0502020202020204" pitchFamily="34" charset="0"/>
                <a:ea typeface="Calibri"/>
                <a:cs typeface="Times New Roman"/>
              </a:rPr>
              <a:t>Stay </a:t>
            </a:r>
            <a:r>
              <a:rPr lang="en-US" sz="12800" b="1" dirty="0" smtClean="0">
                <a:solidFill>
                  <a:schemeClr val="tx1"/>
                </a:solidFill>
                <a:latin typeface="Century Gothic" panose="020B0502020202020204" pitchFamily="34" charset="0"/>
                <a:ea typeface="Calibri"/>
                <a:cs typeface="Times New Roman"/>
              </a:rPr>
              <a:t>In Touch</a:t>
            </a:r>
          </a:p>
          <a:p>
            <a:pPr marL="0" marR="0">
              <a:lnSpc>
                <a:spcPct val="115000"/>
              </a:lnSpc>
              <a:spcBef>
                <a:spcPts val="0"/>
              </a:spcBef>
              <a:spcAft>
                <a:spcPts val="1000"/>
              </a:spcAft>
            </a:pPr>
            <a:r>
              <a:rPr lang="en-US" sz="12800" b="1" dirty="0" smtClean="0">
                <a:solidFill>
                  <a:schemeClr val="tx1"/>
                </a:solidFill>
                <a:latin typeface="Century Gothic" panose="020B0502020202020204" pitchFamily="34" charset="0"/>
                <a:ea typeface="Calibri"/>
                <a:cs typeface="Times New Roman"/>
              </a:rPr>
              <a:t>Gather </a:t>
            </a:r>
            <a:r>
              <a:rPr lang="en-US" sz="12800" b="1" dirty="0" smtClean="0">
                <a:solidFill>
                  <a:schemeClr val="tx1"/>
                </a:solidFill>
                <a:latin typeface="Century Gothic" panose="020B0502020202020204" pitchFamily="34" charset="0"/>
                <a:ea typeface="Calibri"/>
                <a:cs typeface="Times New Roman"/>
              </a:rPr>
              <a:t>Intel</a:t>
            </a:r>
          </a:p>
          <a:p>
            <a:pPr marL="0" marR="0">
              <a:lnSpc>
                <a:spcPct val="115000"/>
              </a:lnSpc>
              <a:spcBef>
                <a:spcPts val="0"/>
              </a:spcBef>
              <a:spcAft>
                <a:spcPts val="1000"/>
              </a:spcAft>
            </a:pPr>
            <a:r>
              <a:rPr lang="en-US" sz="12800" b="1" dirty="0" smtClean="0">
                <a:solidFill>
                  <a:schemeClr val="tx1"/>
                </a:solidFill>
                <a:latin typeface="Century Gothic" panose="020B0502020202020204" pitchFamily="34" charset="0"/>
                <a:ea typeface="Calibri"/>
                <a:cs typeface="Times New Roman"/>
              </a:rPr>
              <a:t>Use </a:t>
            </a:r>
            <a:r>
              <a:rPr lang="en-US" sz="12800" b="1" dirty="0">
                <a:solidFill>
                  <a:schemeClr val="tx1"/>
                </a:solidFill>
                <a:latin typeface="Century Gothic" panose="020B0502020202020204" pitchFamily="34" charset="0"/>
                <a:ea typeface="Calibri"/>
                <a:cs typeface="Times New Roman"/>
              </a:rPr>
              <a:t>the Time to </a:t>
            </a:r>
            <a:r>
              <a:rPr lang="en-US" sz="12800" b="1" dirty="0" smtClean="0">
                <a:solidFill>
                  <a:schemeClr val="tx1"/>
                </a:solidFill>
                <a:latin typeface="Century Gothic" panose="020B0502020202020204" pitchFamily="34" charset="0"/>
                <a:ea typeface="Calibri"/>
                <a:cs typeface="Times New Roman"/>
              </a:rPr>
              <a:t>Reflect</a:t>
            </a:r>
          </a:p>
          <a:p>
            <a:pPr marL="0">
              <a:lnSpc>
                <a:spcPct val="115000"/>
              </a:lnSpc>
              <a:spcBef>
                <a:spcPts val="0"/>
              </a:spcBef>
              <a:spcAft>
                <a:spcPts val="1000"/>
              </a:spcAft>
            </a:pPr>
            <a:r>
              <a:rPr lang="en-US" sz="12800" b="1" dirty="0" smtClean="0">
                <a:solidFill>
                  <a:schemeClr val="tx1"/>
                </a:solidFill>
                <a:latin typeface="Century Gothic" panose="020B0502020202020204" pitchFamily="34" charset="0"/>
              </a:rPr>
              <a:t>Boost </a:t>
            </a:r>
            <a:r>
              <a:rPr lang="en-US" sz="12800" b="1" dirty="0">
                <a:solidFill>
                  <a:schemeClr val="tx1"/>
                </a:solidFill>
                <a:latin typeface="Century Gothic" panose="020B0502020202020204" pitchFamily="34" charset="0"/>
              </a:rPr>
              <a:t>Your Skills</a:t>
            </a:r>
            <a:endParaRPr lang="en-US" sz="12800" dirty="0">
              <a:solidFill>
                <a:schemeClr val="tx1"/>
              </a:solidFill>
              <a:latin typeface="Century Gothic" panose="020B0502020202020204" pitchFamily="34" charset="0"/>
            </a:endParaRPr>
          </a:p>
          <a:p>
            <a:pPr marL="0" marR="0">
              <a:lnSpc>
                <a:spcPct val="115000"/>
              </a:lnSpc>
              <a:spcBef>
                <a:spcPts val="0"/>
              </a:spcBef>
              <a:spcAft>
                <a:spcPts val="1000"/>
              </a:spcAft>
            </a:pPr>
            <a:endParaRPr lang="en-US" b="1" dirty="0" smtClean="0">
              <a:latin typeface="Calibri"/>
              <a:ea typeface="Calibri"/>
              <a:cs typeface="Times New Roman"/>
            </a:endParaRPr>
          </a:p>
          <a:p>
            <a:pPr marL="0" marR="0" indent="0">
              <a:lnSpc>
                <a:spcPct val="115000"/>
              </a:lnSpc>
              <a:spcBef>
                <a:spcPts val="0"/>
              </a:spcBef>
              <a:spcAft>
                <a:spcPts val="1000"/>
              </a:spcAft>
              <a:buNone/>
            </a:pPr>
            <a:r>
              <a:rPr lang="en-US" sz="1400" b="1" dirty="0" smtClean="0">
                <a:latin typeface="Calibri"/>
                <a:ea typeface="Calibri"/>
                <a:cs typeface="Times New Roman"/>
              </a:rPr>
              <a:t>. </a:t>
            </a:r>
            <a:endParaRPr lang="en-US" sz="1400" dirty="0">
              <a:latin typeface="Calibri"/>
              <a:ea typeface="Calibri"/>
              <a:cs typeface="Times New Roman"/>
            </a:endParaRPr>
          </a:p>
          <a:p>
            <a:pPr marL="0" marR="0">
              <a:lnSpc>
                <a:spcPct val="115000"/>
              </a:lnSpc>
              <a:spcBef>
                <a:spcPts val="0"/>
              </a:spcBef>
              <a:spcAft>
                <a:spcPts val="1000"/>
              </a:spcAft>
            </a:pPr>
            <a:endParaRPr lang="en-US" b="1" dirty="0" smtClean="0">
              <a:latin typeface="Calibri"/>
              <a:ea typeface="Calibri"/>
              <a:cs typeface="Times New Roman"/>
            </a:endParaRPr>
          </a:p>
          <a:p>
            <a:pPr marL="0" marR="0">
              <a:lnSpc>
                <a:spcPct val="115000"/>
              </a:lnSpc>
              <a:spcBef>
                <a:spcPts val="0"/>
              </a:spcBef>
              <a:spcAft>
                <a:spcPts val="1000"/>
              </a:spcAft>
            </a:pPr>
            <a:endParaRPr lang="en-US" b="1" dirty="0" smtClean="0">
              <a:latin typeface="Calibri"/>
              <a:ea typeface="Calibri"/>
              <a:cs typeface="Times New Roman"/>
            </a:endParaRPr>
          </a:p>
          <a:p>
            <a:endParaRPr lang="en-US" dirty="0"/>
          </a:p>
          <a:p>
            <a:endParaRPr lang="en-US" dirty="0"/>
          </a:p>
        </p:txBody>
      </p:sp>
    </p:spTree>
    <p:extLst>
      <p:ext uri="{BB962C8B-B14F-4D97-AF65-F5344CB8AC3E}">
        <p14:creationId xmlns:p14="http://schemas.microsoft.com/office/powerpoint/2010/main" val="18761008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242" y="6443330"/>
            <a:ext cx="11259877" cy="276447"/>
          </a:xfrm>
        </p:spPr>
        <p:txBody>
          <a:bodyPr>
            <a:noAutofit/>
          </a:bodyPr>
          <a:lstStyle/>
          <a:p>
            <a:pPr algn="ctr"/>
            <a:r>
              <a:rPr lang="en-US" sz="3200" b="1" dirty="0"/>
              <a:t>Social Media</a:t>
            </a:r>
          </a:p>
        </p:txBody>
      </p:sp>
      <p:sp>
        <p:nvSpPr>
          <p:cNvPr id="3" name="Content Placeholder 2"/>
          <p:cNvSpPr>
            <a:spLocks noGrp="1"/>
          </p:cNvSpPr>
          <p:nvPr>
            <p:ph idx="1"/>
          </p:nvPr>
        </p:nvSpPr>
        <p:spPr>
          <a:xfrm>
            <a:off x="127591" y="111512"/>
            <a:ext cx="11737308" cy="6172330"/>
          </a:xfrm>
        </p:spPr>
        <p:txBody>
          <a:bodyPr>
            <a:noAutofit/>
          </a:bodyPr>
          <a:lstStyle/>
          <a:p>
            <a:pPr marL="0" lvl="0" indent="0">
              <a:buClr>
                <a:prstClr val="black"/>
              </a:buClr>
              <a:buNone/>
            </a:pPr>
            <a:r>
              <a:rPr lang="en-US" sz="1800" dirty="0" smtClean="0">
                <a:solidFill>
                  <a:prstClr val="black"/>
                </a:solidFill>
              </a:rPr>
              <a:t>With </a:t>
            </a:r>
            <a:r>
              <a:rPr lang="en-US" sz="1800" dirty="0">
                <a:solidFill>
                  <a:prstClr val="black"/>
                </a:solidFill>
              </a:rPr>
              <a:t>increasing frequency, social media is being used by employers to recruit, verify, and screen candidates. Review your online profiles with an employer’s eye, removing photos and posts which might cast suspicion on your ability to act or communicate professionally, or represent an employer in a positive way.</a:t>
            </a:r>
          </a:p>
          <a:p>
            <a:pPr marL="0" lvl="0" indent="0">
              <a:buClr>
                <a:prstClr val="black"/>
              </a:buClr>
              <a:buNone/>
            </a:pPr>
            <a:r>
              <a:rPr lang="en-US" sz="1800" dirty="0">
                <a:solidFill>
                  <a:prstClr val="black"/>
                </a:solidFill>
              </a:rPr>
              <a:t>In many jobs requiring interaction with the public, employers know that their clients will be googling the names of their employees, to find out if the company representative is someone they can trust. Therefore, it’s in the organizations best interest to make sure your online presence reflects positively on their brand before offering you a position.</a:t>
            </a:r>
          </a:p>
          <a:p>
            <a:pPr marL="0" lvl="0" indent="0">
              <a:buClr>
                <a:prstClr val="black"/>
              </a:buClr>
              <a:buNone/>
            </a:pPr>
            <a:r>
              <a:rPr lang="en-US" sz="1800" b="1" dirty="0">
                <a:solidFill>
                  <a:prstClr val="black"/>
                </a:solidFill>
              </a:rPr>
              <a:t>When using Facebook and Twitter in your job search:</a:t>
            </a:r>
          </a:p>
          <a:p>
            <a:pPr lvl="0">
              <a:buClr>
                <a:prstClr val="black"/>
              </a:buClr>
              <a:buFont typeface="Arial" panose="020B0604020202020204" pitchFamily="34" charset="0"/>
              <a:buChar char="•"/>
            </a:pPr>
            <a:r>
              <a:rPr lang="en-US" sz="1800" dirty="0" smtClean="0">
                <a:solidFill>
                  <a:prstClr val="black"/>
                </a:solidFill>
              </a:rPr>
              <a:t>Inform and update your network about your search, encouraging them to send you leads</a:t>
            </a:r>
          </a:p>
          <a:p>
            <a:pPr lvl="0">
              <a:buClr>
                <a:prstClr val="black"/>
              </a:buClr>
              <a:buFont typeface="Arial" panose="020B0604020202020204" pitchFamily="34" charset="0"/>
              <a:buChar char="•"/>
            </a:pPr>
            <a:r>
              <a:rPr lang="en-US" sz="1800" dirty="0" smtClean="0">
                <a:solidFill>
                  <a:prstClr val="black"/>
                </a:solidFill>
              </a:rPr>
              <a:t>“Like” or follow organizations that interest you professionally, and comment on their updates</a:t>
            </a:r>
          </a:p>
          <a:p>
            <a:pPr lvl="0">
              <a:buClr>
                <a:prstClr val="black"/>
              </a:buClr>
              <a:buFont typeface="Arial" panose="020B0604020202020204" pitchFamily="34" charset="0"/>
              <a:buChar char="•"/>
            </a:pPr>
            <a:r>
              <a:rPr lang="en-US" sz="1800" dirty="0" smtClean="0">
                <a:solidFill>
                  <a:prstClr val="black"/>
                </a:solidFill>
              </a:rPr>
              <a:t>Share or retweet information that supports your personal brand</a:t>
            </a:r>
          </a:p>
          <a:p>
            <a:pPr lvl="0">
              <a:buClr>
                <a:prstClr val="black"/>
              </a:buClr>
              <a:buFont typeface="Arial" panose="020B0604020202020204" pitchFamily="34" charset="0"/>
              <a:buChar char="•"/>
            </a:pPr>
            <a:r>
              <a:rPr lang="en-US" sz="1800" dirty="0" smtClean="0">
                <a:solidFill>
                  <a:prstClr val="black"/>
                </a:solidFill>
              </a:rPr>
              <a:t>Post about your job search activities</a:t>
            </a:r>
          </a:p>
          <a:p>
            <a:pPr lvl="0">
              <a:buClr>
                <a:prstClr val="black"/>
              </a:buClr>
              <a:buFont typeface="Arial" panose="020B0604020202020204" pitchFamily="34" charset="0"/>
              <a:buChar char="•"/>
            </a:pPr>
            <a:r>
              <a:rPr lang="en-US" sz="1800" dirty="0" smtClean="0">
                <a:solidFill>
                  <a:prstClr val="black"/>
                </a:solidFill>
              </a:rPr>
              <a:t>Ensure that your profiles are up-to-date with your most recent accomplishments</a:t>
            </a:r>
          </a:p>
          <a:p>
            <a:pPr lvl="0">
              <a:buClr>
                <a:prstClr val="black"/>
              </a:buClr>
              <a:buFont typeface="Arial" panose="020B0604020202020204" pitchFamily="34" charset="0"/>
              <a:buChar char="•"/>
            </a:pPr>
            <a:r>
              <a:rPr lang="en-US" sz="1800" dirty="0" smtClean="0">
                <a:solidFill>
                  <a:prstClr val="black"/>
                </a:solidFill>
              </a:rPr>
              <a:t>“Hide” news from friends who post unprofessional content</a:t>
            </a:r>
          </a:p>
          <a:p>
            <a:pPr marL="0" lvl="0" indent="0">
              <a:buClr>
                <a:prstClr val="black"/>
              </a:buClr>
              <a:buNone/>
            </a:pPr>
            <a:r>
              <a:rPr lang="en-US" sz="1800" b="1" dirty="0" smtClean="0">
                <a:solidFill>
                  <a:prstClr val="black"/>
                </a:solidFill>
              </a:rPr>
              <a:t>When not using Facebook in your job search:</a:t>
            </a:r>
          </a:p>
          <a:p>
            <a:pPr marL="0" lvl="0" indent="0">
              <a:buClr>
                <a:prstClr val="black"/>
              </a:buClr>
              <a:buNone/>
            </a:pPr>
            <a:r>
              <a:rPr lang="en-US" sz="1800" b="1" dirty="0" smtClean="0">
                <a:solidFill>
                  <a:prstClr val="black"/>
                </a:solidFill>
              </a:rPr>
              <a:t>Set </a:t>
            </a:r>
            <a:r>
              <a:rPr lang="en-US" sz="1800" b="1" dirty="0">
                <a:solidFill>
                  <a:prstClr val="black"/>
                </a:solidFill>
              </a:rPr>
              <a:t>your privacy settings to “friends only,” and do not allow friends to tag you in photos</a:t>
            </a:r>
          </a:p>
        </p:txBody>
      </p:sp>
    </p:spTree>
    <p:extLst>
      <p:ext uri="{BB962C8B-B14F-4D97-AF65-F5344CB8AC3E}">
        <p14:creationId xmlns:p14="http://schemas.microsoft.com/office/powerpoint/2010/main" val="3070941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8437" y="5709684"/>
            <a:ext cx="10207254" cy="776175"/>
          </a:xfrm>
        </p:spPr>
        <p:txBody>
          <a:bodyPr>
            <a:normAutofit/>
          </a:bodyPr>
          <a:lstStyle/>
          <a:p>
            <a:pPr algn="ctr"/>
            <a:r>
              <a:rPr lang="en-US" b="1" dirty="0" smtClean="0">
                <a:latin typeface="Century Gothic" panose="020B0502020202020204" pitchFamily="34" charset="0"/>
              </a:rPr>
              <a:t>Take </a:t>
            </a:r>
            <a:r>
              <a:rPr lang="en-US" b="1" dirty="0">
                <a:latin typeface="Century Gothic" panose="020B0502020202020204" pitchFamily="34" charset="0"/>
              </a:rPr>
              <a:t>in the whole picture</a:t>
            </a:r>
            <a:endParaRPr lang="en-US" dirty="0">
              <a:latin typeface="Century Gothic" panose="020B0502020202020204" pitchFamily="34" charset="0"/>
            </a:endParaRPr>
          </a:p>
        </p:txBody>
      </p:sp>
      <p:sp>
        <p:nvSpPr>
          <p:cNvPr id="3" name="Content Placeholder 2"/>
          <p:cNvSpPr>
            <a:spLocks noGrp="1"/>
          </p:cNvSpPr>
          <p:nvPr>
            <p:ph idx="1"/>
          </p:nvPr>
        </p:nvSpPr>
        <p:spPr>
          <a:xfrm>
            <a:off x="648586" y="318976"/>
            <a:ext cx="10537752" cy="5209953"/>
          </a:xfrm>
        </p:spPr>
        <p:txBody>
          <a:bodyPr>
            <a:normAutofit fontScale="85000" lnSpcReduction="20000"/>
          </a:bodyPr>
          <a:lstStyle/>
          <a:p>
            <a:pPr marL="0" lvl="0" indent="0">
              <a:buClr>
                <a:prstClr val="black"/>
              </a:buClr>
              <a:buNone/>
            </a:pPr>
            <a:r>
              <a:rPr lang="en-US" sz="2400" dirty="0">
                <a:solidFill>
                  <a:schemeClr val="tx1"/>
                </a:solidFill>
              </a:rPr>
              <a:t>Getting a job offer is exciting. There are many factors that go into evaluating a job offer holistically to make sure that it matches with your interests, strengths, and values. Before accepting a position consider these questions.</a:t>
            </a:r>
          </a:p>
          <a:p>
            <a:pPr marL="0" lvl="0" indent="0">
              <a:buClr>
                <a:prstClr val="black"/>
              </a:buClr>
              <a:buNone/>
            </a:pPr>
            <a:r>
              <a:rPr lang="en-US" sz="2400" b="1" dirty="0">
                <a:solidFill>
                  <a:schemeClr val="tx1"/>
                </a:solidFill>
              </a:rPr>
              <a:t>What benefits are included</a:t>
            </a:r>
            <a:r>
              <a:rPr lang="en-US" sz="2400" b="1" dirty="0" smtClean="0">
                <a:solidFill>
                  <a:schemeClr val="tx1"/>
                </a:solidFill>
              </a:rPr>
              <a:t>? </a:t>
            </a:r>
            <a:r>
              <a:rPr lang="en-US" sz="2400" dirty="0" smtClean="0">
                <a:solidFill>
                  <a:schemeClr val="tx1"/>
                </a:solidFill>
              </a:rPr>
              <a:t>Sometimes</a:t>
            </a:r>
            <a:r>
              <a:rPr lang="en-US" sz="2400" dirty="0">
                <a:solidFill>
                  <a:schemeClr val="tx1"/>
                </a:solidFill>
              </a:rPr>
              <a:t>, people will choose a position with a lower annual salary if the additional benefits of the position align with their needs and values. Be sure to include vacation time, relocation assistance, development programs, loan and/or tuition reimbursement, stock options, health insurance, and retirement plans in your decision-making. Throughout the hiring process, it is important to Understand Total Compensation</a:t>
            </a:r>
          </a:p>
          <a:p>
            <a:pPr marL="0" lvl="0" indent="0">
              <a:buClr>
                <a:prstClr val="black"/>
              </a:buClr>
              <a:buNone/>
            </a:pPr>
            <a:r>
              <a:rPr lang="en-US" sz="2400" b="1" dirty="0">
                <a:solidFill>
                  <a:schemeClr val="tx1"/>
                </a:solidFill>
              </a:rPr>
              <a:t>Can you expect to grow in this job</a:t>
            </a:r>
            <a:r>
              <a:rPr lang="en-US" sz="2400" b="1" dirty="0" smtClean="0">
                <a:solidFill>
                  <a:schemeClr val="tx1"/>
                </a:solidFill>
              </a:rPr>
              <a:t>? </a:t>
            </a:r>
            <a:r>
              <a:rPr lang="en-US" sz="2400" dirty="0" smtClean="0">
                <a:solidFill>
                  <a:schemeClr val="tx1"/>
                </a:solidFill>
              </a:rPr>
              <a:t>Is </a:t>
            </a:r>
            <a:r>
              <a:rPr lang="en-US" sz="2400" dirty="0">
                <a:solidFill>
                  <a:schemeClr val="tx1"/>
                </a:solidFill>
              </a:rPr>
              <a:t>the pathway to promotions, or other positions within the organization, clear? What type of training and professional development is offered? Will you receive regular feedback and/or performance reviews, to develop your skills?</a:t>
            </a:r>
          </a:p>
          <a:p>
            <a:pPr marL="0" lvl="0" indent="0">
              <a:buClr>
                <a:prstClr val="black"/>
              </a:buClr>
              <a:buNone/>
            </a:pPr>
            <a:r>
              <a:rPr lang="en-US" sz="2400" b="1" dirty="0">
                <a:solidFill>
                  <a:schemeClr val="tx1"/>
                </a:solidFill>
              </a:rPr>
              <a:t>How stable is the organization</a:t>
            </a:r>
            <a:r>
              <a:rPr lang="en-US" sz="2400" dirty="0">
                <a:solidFill>
                  <a:schemeClr val="tx1"/>
                </a:solidFill>
              </a:rPr>
              <a:t>, </a:t>
            </a:r>
            <a:r>
              <a:rPr lang="en-US" sz="2400" b="1" dirty="0">
                <a:solidFill>
                  <a:schemeClr val="tx1"/>
                </a:solidFill>
              </a:rPr>
              <a:t>and industry it represents</a:t>
            </a:r>
            <a:r>
              <a:rPr lang="en-US" sz="2400" b="1" dirty="0" smtClean="0">
                <a:solidFill>
                  <a:schemeClr val="tx1"/>
                </a:solidFill>
              </a:rPr>
              <a:t>? </a:t>
            </a:r>
            <a:r>
              <a:rPr lang="en-US" sz="2400" dirty="0" smtClean="0">
                <a:solidFill>
                  <a:schemeClr val="tx1"/>
                </a:solidFill>
              </a:rPr>
              <a:t>Is </a:t>
            </a:r>
            <a:r>
              <a:rPr lang="en-US" sz="2400" dirty="0">
                <a:solidFill>
                  <a:schemeClr val="tx1"/>
                </a:solidFill>
              </a:rPr>
              <a:t>a change in management likely, or major litigation which might impact your role or position? Does the organization have a reputation for adapting to changes in the market or new technology? Is the industry growing, or declining?</a:t>
            </a:r>
          </a:p>
          <a:p>
            <a:pPr marL="0" lvl="0" indent="0">
              <a:buClr>
                <a:prstClr val="black"/>
              </a:buClr>
              <a:buNone/>
            </a:pPr>
            <a:r>
              <a:rPr lang="en-US" sz="2400" dirty="0">
                <a:solidFill>
                  <a:schemeClr val="tx1"/>
                </a:solidFill>
              </a:rPr>
              <a:t>Negotiating an offer may be acceptable, depending on the organization</a:t>
            </a:r>
          </a:p>
        </p:txBody>
      </p:sp>
    </p:spTree>
    <p:extLst>
      <p:ext uri="{BB962C8B-B14F-4D97-AF65-F5344CB8AC3E}">
        <p14:creationId xmlns:p14="http://schemas.microsoft.com/office/powerpoint/2010/main" val="2384009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5786" y="5773479"/>
            <a:ext cx="10430540" cy="839971"/>
          </a:xfrm>
        </p:spPr>
        <p:txBody>
          <a:bodyPr>
            <a:normAutofit fontScale="90000"/>
          </a:bodyPr>
          <a:lstStyle/>
          <a:p>
            <a:pPr algn="ctr"/>
            <a:r>
              <a:rPr lang="en-US" sz="2000" dirty="0">
                <a:solidFill>
                  <a:srgbClr val="000000"/>
                </a:solidFill>
                <a:latin typeface="Calibri"/>
              </a:rPr>
              <a:t/>
            </a:r>
            <a:br>
              <a:rPr lang="en-US" sz="2000" dirty="0">
                <a:solidFill>
                  <a:srgbClr val="000000"/>
                </a:solidFill>
                <a:latin typeface="Calibri"/>
              </a:rPr>
            </a:br>
            <a:r>
              <a:rPr lang="en-US" b="1" dirty="0">
                <a:latin typeface="Century Gothic" panose="020B0502020202020204" pitchFamily="34" charset="0"/>
              </a:rPr>
              <a:t>Negotiating and accepting an offer</a:t>
            </a:r>
            <a:r>
              <a:rPr lang="en-US" dirty="0">
                <a:latin typeface="Century Gothic" panose="020B0502020202020204" pitchFamily="34" charset="0"/>
              </a:rPr>
              <a:t/>
            </a:r>
            <a:br>
              <a:rPr lang="en-US" dirty="0">
                <a:latin typeface="Century Gothic" panose="020B0502020202020204" pitchFamily="34" charset="0"/>
              </a:rPr>
            </a:br>
            <a:endParaRPr lang="en-US" dirty="0">
              <a:latin typeface="Century Gothic" panose="020B0502020202020204" pitchFamily="34" charset="0"/>
            </a:endParaRPr>
          </a:p>
        </p:txBody>
      </p:sp>
      <p:sp>
        <p:nvSpPr>
          <p:cNvPr id="3" name="Content Placeholder 2"/>
          <p:cNvSpPr>
            <a:spLocks noGrp="1"/>
          </p:cNvSpPr>
          <p:nvPr>
            <p:ph idx="1"/>
          </p:nvPr>
        </p:nvSpPr>
        <p:spPr>
          <a:xfrm>
            <a:off x="691115" y="340241"/>
            <a:ext cx="10685721" cy="5454503"/>
          </a:xfrm>
        </p:spPr>
        <p:txBody>
          <a:bodyPr>
            <a:noAutofit/>
          </a:bodyPr>
          <a:lstStyle/>
          <a:p>
            <a:pPr marL="0" indent="0">
              <a:buNone/>
            </a:pPr>
            <a:r>
              <a:rPr lang="en-US" sz="2400" dirty="0" smtClean="0">
                <a:solidFill>
                  <a:schemeClr val="tx1"/>
                </a:solidFill>
              </a:rPr>
              <a:t>If </a:t>
            </a:r>
            <a:r>
              <a:rPr lang="en-US" sz="2400" dirty="0">
                <a:solidFill>
                  <a:schemeClr val="tx1"/>
                </a:solidFill>
              </a:rPr>
              <a:t>you are offered a position while pursuing multiple opportunities, you can let the other organizations know you have received an alternate offer, yet are still very interested in their organization. You can ask when they expect to make a hiring decision. This gives them the chance to accommodate your deadline if they are seriously considering you as a candidate. You can ask the organization offering you the position for time to consider; generally up to one week is acceptable.</a:t>
            </a:r>
          </a:p>
          <a:p>
            <a:pPr marL="0" indent="0">
              <a:buNone/>
            </a:pPr>
            <a:r>
              <a:rPr lang="en-US" sz="2400" dirty="0">
                <a:solidFill>
                  <a:schemeClr val="tx1"/>
                </a:solidFill>
              </a:rPr>
              <a:t>Once you accept an offer, it is not professional to back out if another offer presents itself, so make sure you are fully committed. Contact other organizations you have been communicating with and politely decline their offers or withdraw your application from consideration.</a:t>
            </a:r>
          </a:p>
          <a:p>
            <a:pPr marL="0" indent="0">
              <a:buNone/>
            </a:pPr>
            <a:r>
              <a:rPr lang="en-US" sz="2400" dirty="0">
                <a:solidFill>
                  <a:schemeClr val="tx1"/>
                </a:solidFill>
              </a:rPr>
              <a:t>Developing skills for negotiating and accepting an </a:t>
            </a:r>
            <a:r>
              <a:rPr lang="en-US" sz="2400" dirty="0" smtClean="0">
                <a:solidFill>
                  <a:schemeClr val="tx1"/>
                </a:solidFill>
              </a:rPr>
              <a:t>offer take </a:t>
            </a:r>
            <a:r>
              <a:rPr lang="en-US" sz="2400" dirty="0">
                <a:solidFill>
                  <a:schemeClr val="tx1"/>
                </a:solidFill>
              </a:rPr>
              <a:t>time to develop, start now</a:t>
            </a:r>
            <a:r>
              <a:rPr lang="en-US" sz="2400" dirty="0" smtClean="0">
                <a:solidFill>
                  <a:schemeClr val="tx1"/>
                </a:solidFill>
              </a:rPr>
              <a:t>!</a:t>
            </a:r>
            <a:endParaRPr lang="en-US" sz="2400" dirty="0" smtClean="0">
              <a:solidFill>
                <a:schemeClr val="tx1"/>
              </a:solidFill>
            </a:endParaRPr>
          </a:p>
        </p:txBody>
      </p:sp>
    </p:spTree>
    <p:extLst>
      <p:ext uri="{BB962C8B-B14F-4D97-AF65-F5344CB8AC3E}">
        <p14:creationId xmlns:p14="http://schemas.microsoft.com/office/powerpoint/2010/main" val="12046684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07" y="5624622"/>
            <a:ext cx="11025963" cy="701749"/>
          </a:xfrm>
        </p:spPr>
        <p:txBody>
          <a:bodyPr>
            <a:normAutofit fontScale="90000"/>
          </a:bodyPr>
          <a:lstStyle/>
          <a:p>
            <a:pPr algn="ctr"/>
            <a:r>
              <a:rPr lang="en-US" sz="2400" dirty="0">
                <a:solidFill>
                  <a:srgbClr val="000000"/>
                </a:solidFill>
                <a:latin typeface="Calibri"/>
              </a:rPr>
              <a:t/>
            </a:r>
            <a:br>
              <a:rPr lang="en-US" sz="2400" dirty="0">
                <a:solidFill>
                  <a:srgbClr val="000000"/>
                </a:solidFill>
                <a:latin typeface="Calibri"/>
              </a:rPr>
            </a:br>
            <a:r>
              <a:rPr lang="en-US" b="1" dirty="0">
                <a:latin typeface="Calibri"/>
              </a:rPr>
              <a:t>For a successful job search, remember to</a:t>
            </a:r>
            <a:r>
              <a:rPr lang="en-US" sz="3200" b="1" dirty="0">
                <a:latin typeface="Calibri"/>
              </a:rPr>
              <a:t>:</a:t>
            </a:r>
            <a:endParaRPr lang="en-US" dirty="0"/>
          </a:p>
        </p:txBody>
      </p:sp>
      <p:sp>
        <p:nvSpPr>
          <p:cNvPr id="3" name="Content Placeholder 2"/>
          <p:cNvSpPr>
            <a:spLocks noGrp="1"/>
          </p:cNvSpPr>
          <p:nvPr>
            <p:ph idx="1"/>
          </p:nvPr>
        </p:nvSpPr>
        <p:spPr>
          <a:xfrm>
            <a:off x="425302" y="265814"/>
            <a:ext cx="10962167" cy="5411971"/>
          </a:xfrm>
        </p:spPr>
        <p:txBody>
          <a:bodyPr>
            <a:noAutofit/>
          </a:bodyPr>
          <a:lstStyle/>
          <a:p>
            <a:pPr>
              <a:buFont typeface="Arial" panose="020B0604020202020204" pitchFamily="34" charset="0"/>
              <a:buChar char="•"/>
            </a:pPr>
            <a:r>
              <a:rPr lang="en-US" sz="2400" dirty="0" smtClean="0">
                <a:solidFill>
                  <a:schemeClr val="tx1"/>
                </a:solidFill>
              </a:rPr>
              <a:t>Tailor </a:t>
            </a:r>
            <a:r>
              <a:rPr lang="en-US" sz="2400" dirty="0">
                <a:solidFill>
                  <a:schemeClr val="tx1"/>
                </a:solidFill>
              </a:rPr>
              <a:t>your application materials to the job description, including both the resume and cover </a:t>
            </a:r>
            <a:r>
              <a:rPr lang="en-US" sz="2400" dirty="0" smtClean="0">
                <a:solidFill>
                  <a:schemeClr val="tx1"/>
                </a:solidFill>
              </a:rPr>
              <a:t>letter</a:t>
            </a:r>
          </a:p>
          <a:p>
            <a:pPr>
              <a:buFont typeface="Arial" panose="020B0604020202020204" pitchFamily="34" charset="0"/>
              <a:buChar char="•"/>
            </a:pPr>
            <a:r>
              <a:rPr lang="en-US" sz="2400" dirty="0" smtClean="0">
                <a:solidFill>
                  <a:schemeClr val="tx1"/>
                </a:solidFill>
              </a:rPr>
              <a:t>Follow </a:t>
            </a:r>
            <a:r>
              <a:rPr lang="en-US" sz="2400" dirty="0">
                <a:solidFill>
                  <a:schemeClr val="tx1"/>
                </a:solidFill>
              </a:rPr>
              <a:t>up interviews with thank you emails or letters</a:t>
            </a:r>
          </a:p>
          <a:p>
            <a:pPr>
              <a:buFont typeface="Arial" panose="020B0604020202020204" pitchFamily="34" charset="0"/>
              <a:buChar char="•"/>
            </a:pPr>
            <a:r>
              <a:rPr lang="en-US" sz="2400" dirty="0" smtClean="0">
                <a:solidFill>
                  <a:schemeClr val="tx1"/>
                </a:solidFill>
              </a:rPr>
              <a:t>Create </a:t>
            </a:r>
            <a:r>
              <a:rPr lang="en-US" sz="2400" dirty="0">
                <a:solidFill>
                  <a:schemeClr val="tx1"/>
                </a:solidFill>
              </a:rPr>
              <a:t>a file of jobs you’ve applied to, keeping electronic or paper copies of the job descriptions, so you can prepare for the interview if selected. (If hired, keeping a copy of the job description will allow you to evaluate that you are meeting the goals and objectives of the position.)</a:t>
            </a:r>
          </a:p>
          <a:p>
            <a:pPr>
              <a:buFont typeface="Arial" panose="020B0604020202020204" pitchFamily="34" charset="0"/>
              <a:buChar char="•"/>
            </a:pPr>
            <a:r>
              <a:rPr lang="en-US" sz="2400" dirty="0" smtClean="0">
                <a:solidFill>
                  <a:schemeClr val="tx1"/>
                </a:solidFill>
              </a:rPr>
              <a:t>Polish </a:t>
            </a:r>
            <a:r>
              <a:rPr lang="en-US" sz="2400" dirty="0">
                <a:solidFill>
                  <a:schemeClr val="tx1"/>
                </a:solidFill>
              </a:rPr>
              <a:t>your interview skills by taking an Interview Workshop or scheduling a mock interview with </a:t>
            </a:r>
            <a:r>
              <a:rPr lang="en-US" sz="2400" dirty="0" smtClean="0">
                <a:solidFill>
                  <a:schemeClr val="tx1"/>
                </a:solidFill>
              </a:rPr>
              <a:t>CCPD</a:t>
            </a:r>
          </a:p>
          <a:p>
            <a:pPr>
              <a:buFont typeface="Arial" panose="020B0604020202020204" pitchFamily="34" charset="0"/>
              <a:buChar char="•"/>
            </a:pPr>
            <a:r>
              <a:rPr lang="en-US" sz="2400" dirty="0" smtClean="0">
                <a:solidFill>
                  <a:schemeClr val="tx1"/>
                </a:solidFill>
              </a:rPr>
              <a:t>Polish your resume by taking a Resume Workshop, participating in drop-in resume review hours, or scheduling a 1-on-1 resume review by Career Services staff.</a:t>
            </a:r>
            <a:endParaRPr lang="en-US" sz="2400" dirty="0">
              <a:solidFill>
                <a:schemeClr val="tx1"/>
              </a:solidFill>
            </a:endParaRPr>
          </a:p>
        </p:txBody>
      </p:sp>
    </p:spTree>
    <p:extLst>
      <p:ext uri="{BB962C8B-B14F-4D97-AF65-F5344CB8AC3E}">
        <p14:creationId xmlns:p14="http://schemas.microsoft.com/office/powerpoint/2010/main" val="4036644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461" y="6134986"/>
            <a:ext cx="10813310" cy="616688"/>
          </a:xfrm>
        </p:spPr>
        <p:txBody>
          <a:bodyPr>
            <a:normAutofit fontScale="90000"/>
          </a:bodyPr>
          <a:lstStyle/>
          <a:p>
            <a:pPr algn="ctr"/>
            <a:r>
              <a:rPr lang="en-US" b="1" dirty="0" smtClean="0">
                <a:latin typeface="Calibri"/>
              </a:rPr>
              <a:t>Organize </a:t>
            </a:r>
            <a:r>
              <a:rPr lang="en-US" b="1" dirty="0">
                <a:latin typeface="Calibri"/>
              </a:rPr>
              <a:t>your job search: </a:t>
            </a:r>
            <a:endParaRPr lang="en-US" dirty="0"/>
          </a:p>
        </p:txBody>
      </p:sp>
      <p:sp>
        <p:nvSpPr>
          <p:cNvPr id="3" name="Content Placeholder 2"/>
          <p:cNvSpPr>
            <a:spLocks noGrp="1"/>
          </p:cNvSpPr>
          <p:nvPr>
            <p:ph idx="1"/>
          </p:nvPr>
        </p:nvSpPr>
        <p:spPr>
          <a:xfrm>
            <a:off x="265814" y="212651"/>
            <a:ext cx="11387470" cy="5986130"/>
          </a:xfrm>
        </p:spPr>
        <p:txBody>
          <a:bodyPr>
            <a:noAutofit/>
          </a:bodyPr>
          <a:lstStyle/>
          <a:p>
            <a:pPr marL="0" indent="0">
              <a:buNone/>
            </a:pPr>
            <a:endParaRPr lang="en-US" dirty="0" smtClean="0">
              <a:solidFill>
                <a:schemeClr val="tx1"/>
              </a:solidFill>
            </a:endParaRPr>
          </a:p>
          <a:p>
            <a:pPr marL="0" indent="0">
              <a:buNone/>
            </a:pPr>
            <a:r>
              <a:rPr lang="en-US" dirty="0" smtClean="0">
                <a:solidFill>
                  <a:schemeClr val="tx1"/>
                </a:solidFill>
              </a:rPr>
              <a:t>The </a:t>
            </a:r>
            <a:r>
              <a:rPr lang="en-US" dirty="0">
                <a:solidFill>
                  <a:schemeClr val="tx1"/>
                </a:solidFill>
              </a:rPr>
              <a:t>job search process has the potential to be exhausting. One of the main reasons students experience challenges during this time has to do with the organizational strategies they employ.</a:t>
            </a:r>
          </a:p>
          <a:p>
            <a:pPr marL="0" indent="0">
              <a:buNone/>
            </a:pPr>
            <a:r>
              <a:rPr lang="en-US" dirty="0">
                <a:solidFill>
                  <a:schemeClr val="tx1"/>
                </a:solidFill>
              </a:rPr>
              <a:t>Some students neglect to record the name of the company contact, to save the job description they applied for, or to submit their materials on time. These small details can turn into big frustrations.</a:t>
            </a:r>
          </a:p>
          <a:p>
            <a:pPr marL="0" indent="0">
              <a:buNone/>
            </a:pPr>
            <a:r>
              <a:rPr lang="en-US" b="1" dirty="0">
                <a:solidFill>
                  <a:schemeClr val="tx1"/>
                </a:solidFill>
              </a:rPr>
              <a:t>To avoid these challenges organize your job search. Using the following tips:</a:t>
            </a:r>
          </a:p>
          <a:p>
            <a:pPr>
              <a:buFont typeface="Arial" panose="020B0604020202020204" pitchFamily="34" charset="0"/>
              <a:buChar char="•"/>
            </a:pPr>
            <a:r>
              <a:rPr lang="en-US" b="1" dirty="0" smtClean="0">
                <a:solidFill>
                  <a:schemeClr val="tx1"/>
                </a:solidFill>
              </a:rPr>
              <a:t>Increase </a:t>
            </a:r>
            <a:r>
              <a:rPr lang="en-US" b="1" dirty="0">
                <a:solidFill>
                  <a:schemeClr val="tx1"/>
                </a:solidFill>
              </a:rPr>
              <a:t>your productivity</a:t>
            </a:r>
            <a:r>
              <a:rPr lang="en-US" b="1" dirty="0" smtClean="0">
                <a:solidFill>
                  <a:schemeClr val="tx1"/>
                </a:solidFill>
              </a:rPr>
              <a:t>: </a:t>
            </a:r>
            <a:r>
              <a:rPr lang="en-US" dirty="0" smtClean="0">
                <a:solidFill>
                  <a:schemeClr val="tx1"/>
                </a:solidFill>
              </a:rPr>
              <a:t>Keep </a:t>
            </a:r>
            <a:r>
              <a:rPr lang="en-US" dirty="0">
                <a:solidFill>
                  <a:schemeClr val="tx1"/>
                </a:solidFill>
              </a:rPr>
              <a:t>your application materials organized so you can refer back to them when applying to other jobs of a similar nature.</a:t>
            </a:r>
          </a:p>
          <a:p>
            <a:pPr>
              <a:buFont typeface="Arial" panose="020B0604020202020204" pitchFamily="34" charset="0"/>
              <a:buChar char="•"/>
            </a:pPr>
            <a:endParaRPr lang="en-US" b="1" dirty="0" smtClean="0">
              <a:solidFill>
                <a:schemeClr val="tx1"/>
              </a:solidFill>
            </a:endParaRPr>
          </a:p>
          <a:p>
            <a:pPr>
              <a:buFont typeface="Arial" panose="020B0604020202020204" pitchFamily="34" charset="0"/>
              <a:buChar char="•"/>
            </a:pPr>
            <a:r>
              <a:rPr lang="en-US" b="1" dirty="0" smtClean="0">
                <a:solidFill>
                  <a:schemeClr val="tx1"/>
                </a:solidFill>
              </a:rPr>
              <a:t>Eliminate </a:t>
            </a:r>
            <a:r>
              <a:rPr lang="en-US" b="1" dirty="0">
                <a:solidFill>
                  <a:schemeClr val="tx1"/>
                </a:solidFill>
              </a:rPr>
              <a:t>stress</a:t>
            </a:r>
            <a:r>
              <a:rPr lang="en-US" b="1" dirty="0" smtClean="0">
                <a:solidFill>
                  <a:schemeClr val="tx1"/>
                </a:solidFill>
              </a:rPr>
              <a:t>: </a:t>
            </a:r>
            <a:r>
              <a:rPr lang="en-US" dirty="0" smtClean="0">
                <a:solidFill>
                  <a:schemeClr val="tx1"/>
                </a:solidFill>
              </a:rPr>
              <a:t>Keep </a:t>
            </a:r>
            <a:r>
              <a:rPr lang="en-US" dirty="0">
                <a:solidFill>
                  <a:schemeClr val="tx1"/>
                </a:solidFill>
              </a:rPr>
              <a:t>all contact information on hand and organized so you can easily locate names and position titles when communicating with that organization.</a:t>
            </a:r>
          </a:p>
          <a:p>
            <a:pPr>
              <a:buFont typeface="Arial" panose="020B0604020202020204" pitchFamily="34" charset="0"/>
              <a:buChar char="•"/>
            </a:pPr>
            <a:endParaRPr lang="en-US" b="1" dirty="0" smtClean="0">
              <a:solidFill>
                <a:schemeClr val="tx1"/>
              </a:solidFill>
            </a:endParaRPr>
          </a:p>
          <a:p>
            <a:pPr>
              <a:buFont typeface="Arial" panose="020B0604020202020204" pitchFamily="34" charset="0"/>
              <a:buChar char="•"/>
            </a:pPr>
            <a:r>
              <a:rPr lang="en-US" b="1" dirty="0" smtClean="0">
                <a:solidFill>
                  <a:schemeClr val="tx1"/>
                </a:solidFill>
              </a:rPr>
              <a:t>Maintain </a:t>
            </a:r>
            <a:r>
              <a:rPr lang="en-US" b="1" dirty="0">
                <a:solidFill>
                  <a:schemeClr val="tx1"/>
                </a:solidFill>
              </a:rPr>
              <a:t>your </a:t>
            </a:r>
            <a:r>
              <a:rPr lang="en-US" b="1" dirty="0" smtClean="0">
                <a:solidFill>
                  <a:schemeClr val="tx1"/>
                </a:solidFill>
              </a:rPr>
              <a:t>motivation</a:t>
            </a:r>
            <a:r>
              <a:rPr lang="en-US" b="1" dirty="0" smtClean="0">
                <a:solidFill>
                  <a:schemeClr val="tx1"/>
                </a:solidFill>
              </a:rPr>
              <a:t>: </a:t>
            </a:r>
            <a:r>
              <a:rPr lang="en-US" dirty="0" smtClean="0">
                <a:solidFill>
                  <a:schemeClr val="tx1"/>
                </a:solidFill>
              </a:rPr>
              <a:t>Track </a:t>
            </a:r>
            <a:r>
              <a:rPr lang="en-US" dirty="0">
                <a:solidFill>
                  <a:schemeClr val="tx1"/>
                </a:solidFill>
              </a:rPr>
              <a:t>your progress in order to celebrate milestones and the hard work that you have put </a:t>
            </a:r>
            <a:r>
              <a:rPr lang="en-US" dirty="0" smtClean="0">
                <a:solidFill>
                  <a:schemeClr val="tx1"/>
                </a:solidFill>
              </a:rPr>
              <a:t>in.</a:t>
            </a:r>
          </a:p>
          <a:p>
            <a:pPr>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2332648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749" y="5167423"/>
            <a:ext cx="10919637" cy="826976"/>
          </a:xfrm>
        </p:spPr>
        <p:txBody>
          <a:bodyPr>
            <a:normAutofit fontScale="90000"/>
          </a:bodyPr>
          <a:lstStyle/>
          <a:p>
            <a:pPr algn="ctr"/>
            <a:r>
              <a:rPr lang="en-US" sz="2800" dirty="0">
                <a:solidFill>
                  <a:srgbClr val="000000"/>
                </a:solidFill>
                <a:latin typeface="Calibri"/>
              </a:rPr>
              <a:t/>
            </a:r>
            <a:br>
              <a:rPr lang="en-US" sz="2800" dirty="0">
                <a:solidFill>
                  <a:srgbClr val="000000"/>
                </a:solidFill>
                <a:latin typeface="Calibri"/>
              </a:rPr>
            </a:br>
            <a:r>
              <a:rPr lang="en-US" b="1" dirty="0">
                <a:latin typeface="Calibri"/>
              </a:rPr>
              <a:t>How to organize your job search: </a:t>
            </a:r>
            <a:endParaRPr lang="en-US" dirty="0"/>
          </a:p>
        </p:txBody>
      </p:sp>
      <p:sp>
        <p:nvSpPr>
          <p:cNvPr id="3" name="Content Placeholder 2"/>
          <p:cNvSpPr>
            <a:spLocks noGrp="1"/>
          </p:cNvSpPr>
          <p:nvPr>
            <p:ph idx="1"/>
          </p:nvPr>
        </p:nvSpPr>
        <p:spPr>
          <a:xfrm>
            <a:off x="404037" y="563526"/>
            <a:ext cx="10972802" cy="4210493"/>
          </a:xfrm>
        </p:spPr>
        <p:txBody>
          <a:bodyPr>
            <a:noAutofit/>
          </a:bodyPr>
          <a:lstStyle/>
          <a:p>
            <a:pPr marL="0" indent="0">
              <a:buNone/>
            </a:pPr>
            <a:r>
              <a:rPr lang="en-US" sz="2400" dirty="0" smtClean="0">
                <a:solidFill>
                  <a:schemeClr val="tx1"/>
                </a:solidFill>
              </a:rPr>
              <a:t>Organizing </a:t>
            </a:r>
            <a:r>
              <a:rPr lang="en-US" sz="2400" dirty="0">
                <a:solidFill>
                  <a:schemeClr val="tx1"/>
                </a:solidFill>
              </a:rPr>
              <a:t>your job or internship search can be made easier by keeping all of your information in one place. Whether this is an excel sheet or a website, staying organized will help you keep track of where you have applied or where you plan on applying.</a:t>
            </a:r>
          </a:p>
          <a:p>
            <a:pPr marL="0" indent="0">
              <a:buNone/>
            </a:pPr>
            <a:r>
              <a:rPr lang="en-US" sz="2400" b="1" dirty="0" smtClean="0">
                <a:solidFill>
                  <a:schemeClr val="tx1"/>
                </a:solidFill>
              </a:rPr>
              <a:t>Here </a:t>
            </a:r>
            <a:r>
              <a:rPr lang="en-US" sz="2400" b="1" dirty="0">
                <a:solidFill>
                  <a:schemeClr val="tx1"/>
                </a:solidFill>
              </a:rPr>
              <a:t>are some resources to help you organize job search</a:t>
            </a:r>
            <a:r>
              <a:rPr lang="en-US" sz="2400" b="1" dirty="0" smtClean="0">
                <a:solidFill>
                  <a:schemeClr val="tx1"/>
                </a:solidFill>
              </a:rPr>
              <a:t>:</a:t>
            </a:r>
          </a:p>
          <a:p>
            <a:pPr>
              <a:buFont typeface="Arial" panose="020B0604020202020204" pitchFamily="34" charset="0"/>
              <a:buChar char="•"/>
            </a:pPr>
            <a:r>
              <a:rPr lang="en-US" sz="2400" dirty="0">
                <a:solidFill>
                  <a:schemeClr val="tx1"/>
                </a:solidFill>
              </a:rPr>
              <a:t>Import contacts, manage company information, and processes for the job search</a:t>
            </a:r>
            <a:r>
              <a:rPr lang="en-US" sz="2400" dirty="0" smtClean="0">
                <a:solidFill>
                  <a:schemeClr val="tx1"/>
                </a:solidFill>
              </a:rPr>
              <a:t>.</a:t>
            </a:r>
          </a:p>
          <a:p>
            <a:pPr>
              <a:buFont typeface="Arial" panose="020B0604020202020204" pitchFamily="34" charset="0"/>
              <a:buChar char="•"/>
            </a:pPr>
            <a:r>
              <a:rPr lang="en-US" sz="2400" dirty="0" smtClean="0">
                <a:solidFill>
                  <a:schemeClr val="tx1"/>
                </a:solidFill>
              </a:rPr>
              <a:t>Store </a:t>
            </a:r>
            <a:r>
              <a:rPr lang="en-US" sz="2400" dirty="0">
                <a:solidFill>
                  <a:schemeClr val="tx1"/>
                </a:solidFill>
              </a:rPr>
              <a:t>your resume, cover letter, references, and anything else you want. </a:t>
            </a:r>
            <a:endParaRPr lang="en-US" sz="2400" dirty="0" smtClean="0">
              <a:solidFill>
                <a:schemeClr val="tx1"/>
              </a:solidFill>
            </a:endParaRPr>
          </a:p>
          <a:p>
            <a:pPr>
              <a:buFont typeface="Arial" panose="020B0604020202020204" pitchFamily="34" charset="0"/>
              <a:buChar char="•"/>
            </a:pPr>
            <a:r>
              <a:rPr lang="en-US" sz="2400" dirty="0">
                <a:solidFill>
                  <a:schemeClr val="tx1"/>
                </a:solidFill>
              </a:rPr>
              <a:t>Organize your job or internship search on </a:t>
            </a:r>
            <a:r>
              <a:rPr lang="en-US" sz="2400" dirty="0" smtClean="0">
                <a:solidFill>
                  <a:schemeClr val="tx1"/>
                </a:solidFill>
              </a:rPr>
              <a:t>Excel document.</a:t>
            </a:r>
            <a:endParaRPr lang="en-US" sz="2400" dirty="0">
              <a:solidFill>
                <a:schemeClr val="tx1"/>
              </a:solidFill>
            </a:endParaRPr>
          </a:p>
        </p:txBody>
      </p:sp>
    </p:spTree>
    <p:extLst>
      <p:ext uri="{BB962C8B-B14F-4D97-AF65-F5344CB8AC3E}">
        <p14:creationId xmlns:p14="http://schemas.microsoft.com/office/powerpoint/2010/main" val="28489709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905918" y="0"/>
            <a:ext cx="8454066" cy="6858000"/>
          </a:xfrm>
          <a:prstGeom prst="rect">
            <a:avLst/>
          </a:prstGeom>
        </p:spPr>
      </p:pic>
    </p:spTree>
    <p:extLst>
      <p:ext uri="{BB962C8B-B14F-4D97-AF65-F5344CB8AC3E}">
        <p14:creationId xmlns:p14="http://schemas.microsoft.com/office/powerpoint/2010/main" val="1592580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321" y="5178056"/>
            <a:ext cx="10834577" cy="816343"/>
          </a:xfrm>
        </p:spPr>
        <p:txBody>
          <a:bodyPr/>
          <a:lstStyle/>
          <a:p>
            <a:pPr algn="ctr"/>
            <a:r>
              <a:rPr lang="en-US" b="1" dirty="0" smtClean="0"/>
              <a:t>Consider How Urgent your job search i</a:t>
            </a:r>
            <a:r>
              <a:rPr lang="en-US" dirty="0" smtClean="0"/>
              <a:t>s</a:t>
            </a:r>
            <a:endParaRPr lang="en-US" dirty="0"/>
          </a:p>
        </p:txBody>
      </p:sp>
      <p:sp>
        <p:nvSpPr>
          <p:cNvPr id="3" name="Content Placeholder 2"/>
          <p:cNvSpPr>
            <a:spLocks noGrp="1"/>
          </p:cNvSpPr>
          <p:nvPr>
            <p:ph idx="1"/>
          </p:nvPr>
        </p:nvSpPr>
        <p:spPr>
          <a:xfrm>
            <a:off x="988828" y="478465"/>
            <a:ext cx="10515600" cy="3822602"/>
          </a:xfrm>
        </p:spPr>
        <p:txBody>
          <a:bodyPr>
            <a:noAutofit/>
          </a:bodyPr>
          <a:lstStyle/>
          <a:p>
            <a:pPr marL="0" indent="0">
              <a:buNone/>
            </a:pPr>
            <a:r>
              <a:rPr lang="en-US" sz="2400" dirty="0" smtClean="0">
                <a:solidFill>
                  <a:schemeClr val="tx1"/>
                </a:solidFill>
              </a:rPr>
              <a:t>If you can afford to put your job search on hold, you may want to wait it out, because it could be challenging to get on a hiring manager’s radar right now. If you are currently employed, think about how to make your job more edible. If you are not employed, don’t think of your next job as the perfect job. It might be short term. </a:t>
            </a:r>
          </a:p>
          <a:p>
            <a:pPr marL="0" indent="0">
              <a:buNone/>
            </a:pPr>
            <a:r>
              <a:rPr lang="en-US" sz="2400" dirty="0" smtClean="0">
                <a:solidFill>
                  <a:schemeClr val="tx1"/>
                </a:solidFill>
              </a:rPr>
              <a:t>While many industries have and will continue to be hit hard by the COVID-19 pandemic, others are still hiring. If you are unemployed and need a stopgap, consider looking there or wherever else you can find an opportunity that makes sense for you-and pays the rent and puts food on the table-in the meantime, </a:t>
            </a:r>
            <a:endParaRPr lang="en-US" sz="2400" dirty="0">
              <a:solidFill>
                <a:schemeClr val="tx1"/>
              </a:solidFill>
            </a:endParaRPr>
          </a:p>
        </p:txBody>
      </p:sp>
    </p:spTree>
    <p:extLst>
      <p:ext uri="{BB962C8B-B14F-4D97-AF65-F5344CB8AC3E}">
        <p14:creationId xmlns:p14="http://schemas.microsoft.com/office/powerpoint/2010/main" val="2264138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748" y="4742122"/>
            <a:ext cx="10983433" cy="1252278"/>
          </a:xfrm>
        </p:spPr>
        <p:txBody>
          <a:bodyPr>
            <a:normAutofit/>
          </a:bodyPr>
          <a:lstStyle/>
          <a:p>
            <a:pPr algn="ctr"/>
            <a:r>
              <a:rPr lang="en-US" b="1" dirty="0" smtClean="0"/>
              <a:t>Get comfortable networking online</a:t>
            </a:r>
            <a:endParaRPr lang="en-US" b="1" dirty="0"/>
          </a:p>
        </p:txBody>
      </p:sp>
      <p:sp>
        <p:nvSpPr>
          <p:cNvPr id="3" name="Content Placeholder 2"/>
          <p:cNvSpPr>
            <a:spLocks noGrp="1"/>
          </p:cNvSpPr>
          <p:nvPr>
            <p:ph idx="1"/>
          </p:nvPr>
        </p:nvSpPr>
        <p:spPr>
          <a:xfrm>
            <a:off x="457200" y="648586"/>
            <a:ext cx="10813312" cy="4093535"/>
          </a:xfrm>
        </p:spPr>
        <p:txBody>
          <a:bodyPr>
            <a:normAutofit lnSpcReduction="10000"/>
          </a:bodyPr>
          <a:lstStyle/>
          <a:p>
            <a:r>
              <a:rPr lang="en-US" dirty="0" smtClean="0">
                <a:solidFill>
                  <a:schemeClr val="tx1"/>
                </a:solidFill>
              </a:rPr>
              <a:t>Events will be cancelled for a while, so you’ll need to find a new networking strategy. Seek out like-minded professionals online and ask about virtual events. </a:t>
            </a:r>
          </a:p>
          <a:p>
            <a:r>
              <a:rPr lang="en-US" dirty="0" smtClean="0">
                <a:solidFill>
                  <a:schemeClr val="tx1"/>
                </a:solidFill>
              </a:rPr>
              <a:t>Look for professional group to join on Facebook and LinkedIn., Both platforms offer a wide range of options with groups for every profession. For instance, if you are looking for a job in marketing, you could join LinkedIn’s Global Marketing and Communications Professionals group. Join in the conversation, post and comment, and make yourself visible. </a:t>
            </a:r>
          </a:p>
          <a:p>
            <a:r>
              <a:rPr lang="en-US" dirty="0" smtClean="0">
                <a:solidFill>
                  <a:schemeClr val="tx1"/>
                </a:solidFill>
              </a:rPr>
              <a:t>Get ready to ace a virtual  informational interview or networking chat by practicing with a friend. Have your friend ask questions and give  you feedback on your delivery. Make sure you k now how to angle the camera so the person you are meeting with can see y our entire face, not just your forehead or your left eye. Once you have mastered the technology, invite professional contacts to meet for a virtual coffee.  </a:t>
            </a:r>
            <a:endParaRPr lang="en-US" dirty="0">
              <a:solidFill>
                <a:schemeClr val="tx1"/>
              </a:solidFill>
            </a:endParaRPr>
          </a:p>
        </p:txBody>
      </p:sp>
    </p:spTree>
    <p:extLst>
      <p:ext uri="{BB962C8B-B14F-4D97-AF65-F5344CB8AC3E}">
        <p14:creationId xmlns:p14="http://schemas.microsoft.com/office/powerpoint/2010/main" val="4092869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16" y="5709683"/>
            <a:ext cx="10781414" cy="818707"/>
          </a:xfrm>
        </p:spPr>
        <p:txBody>
          <a:bodyPr>
            <a:normAutofit/>
          </a:bodyPr>
          <a:lstStyle/>
          <a:p>
            <a:pPr algn="ctr"/>
            <a:r>
              <a:rPr lang="en-US" sz="4000" b="1" dirty="0" smtClean="0"/>
              <a:t>Stay in touch</a:t>
            </a:r>
            <a:endParaRPr lang="en-US" sz="4000" b="1" dirty="0"/>
          </a:p>
        </p:txBody>
      </p:sp>
      <p:sp>
        <p:nvSpPr>
          <p:cNvPr id="3" name="Content Placeholder 2"/>
          <p:cNvSpPr>
            <a:spLocks noGrp="1"/>
          </p:cNvSpPr>
          <p:nvPr>
            <p:ph idx="1"/>
          </p:nvPr>
        </p:nvSpPr>
        <p:spPr>
          <a:xfrm>
            <a:off x="563525" y="446567"/>
            <a:ext cx="11164185" cy="5209954"/>
          </a:xfrm>
        </p:spPr>
        <p:txBody>
          <a:bodyPr>
            <a:normAutofit fontScale="55000" lnSpcReduction="20000"/>
          </a:bodyPr>
          <a:lstStyle/>
          <a:p>
            <a:r>
              <a:rPr lang="en-US" sz="2900" dirty="0" smtClean="0">
                <a:solidFill>
                  <a:schemeClr val="tx1"/>
                </a:solidFill>
              </a:rPr>
              <a:t>Maybe you recently had a promising interview and a job offer seemed to be on the horizon, but now the company has moved to remote work and you have not heard from the hiring manager. What should you do? Check in with the </a:t>
            </a:r>
            <a:r>
              <a:rPr lang="en-US" sz="2900" dirty="0">
                <a:solidFill>
                  <a:schemeClr val="tx1"/>
                </a:solidFill>
              </a:rPr>
              <a:t>h</a:t>
            </a:r>
            <a:r>
              <a:rPr lang="en-US" sz="2900" dirty="0" smtClean="0">
                <a:solidFill>
                  <a:schemeClr val="tx1"/>
                </a:solidFill>
              </a:rPr>
              <a:t>iring manager by email, acknowledging that they might be scrambling to help their employees get used to the new set up. </a:t>
            </a:r>
          </a:p>
          <a:p>
            <a:r>
              <a:rPr lang="en-US" sz="2900" dirty="0" smtClean="0">
                <a:solidFill>
                  <a:schemeClr val="tx1"/>
                </a:solidFill>
              </a:rPr>
              <a:t>For instance, your email could say:” I am looking forward to learning more when it m makes sense for your organization.” This conve</a:t>
            </a:r>
            <a:r>
              <a:rPr lang="en-US" sz="2600" dirty="0" smtClean="0">
                <a:solidFill>
                  <a:schemeClr val="tx1"/>
                </a:solidFill>
              </a:rPr>
              <a:t>ys that you know this is an extraordinary circumstance and </a:t>
            </a:r>
            <a:r>
              <a:rPr lang="en-US" sz="2900" dirty="0" smtClean="0">
                <a:solidFill>
                  <a:schemeClr val="tx1"/>
                </a:solidFill>
              </a:rPr>
              <a:t>acknowledges that this is not easy for people. </a:t>
            </a:r>
          </a:p>
          <a:p>
            <a:r>
              <a:rPr lang="en-US" sz="2900" dirty="0" smtClean="0">
                <a:solidFill>
                  <a:schemeClr val="tx1"/>
                </a:solidFill>
              </a:rPr>
              <a:t>Make sure you also demonstrate a thoughtful attitude. Rather than asking them to help you, aske if there is anything you cam assist them with. The idea is to connect with people on a human level.  </a:t>
            </a:r>
          </a:p>
          <a:p>
            <a:r>
              <a:rPr lang="en-US" sz="2900" dirty="0" smtClean="0">
                <a:solidFill>
                  <a:schemeClr val="tx1"/>
                </a:solidFill>
              </a:rPr>
              <a:t>Let’s say you are contacting someone you have networked with in the past. Your email can simply say: ” I wanted to reach out to see if there is anything I can do for you. You have been so generous with your time, I want to return the favor if I can.” If you have a specific skill a hiring manager might be able to tap into, mention it. You might say, “ Given that I have led virtual teams, I might have some ideas to share on how to keep your employees feeling connected when they are not in the office.”</a:t>
            </a:r>
          </a:p>
          <a:p>
            <a:r>
              <a:rPr lang="en-US" sz="3300" dirty="0" smtClean="0">
                <a:solidFill>
                  <a:schemeClr val="tx1"/>
                </a:solidFill>
              </a:rPr>
              <a:t>Networking should be driven by what the company needs and how it matches up with your superpower. It is also an opportunity to demonstrate what type of employee you would be. </a:t>
            </a:r>
          </a:p>
          <a:p>
            <a:r>
              <a:rPr lang="en-US" sz="3300" dirty="0" smtClean="0">
                <a:solidFill>
                  <a:schemeClr val="tx1"/>
                </a:solidFill>
              </a:rPr>
              <a:t>And find other ways to stay top of mind in addition to email. For instance, connect with the hiring manager on LinkedIn and, if they post a status, comment on it,. If the hiring manager posts a company report or press release, make a comment that illustrates you read it and have valuable insight to contribute. Pretend you are giving them a preview of what you would add to the team if you worked there.</a:t>
            </a:r>
            <a:endParaRPr lang="en-US" sz="3300" dirty="0">
              <a:solidFill>
                <a:schemeClr val="tx1"/>
              </a:solidFill>
            </a:endParaRPr>
          </a:p>
        </p:txBody>
      </p:sp>
    </p:spTree>
    <p:extLst>
      <p:ext uri="{BB962C8B-B14F-4D97-AF65-F5344CB8AC3E}">
        <p14:creationId xmlns:p14="http://schemas.microsoft.com/office/powerpoint/2010/main" val="3169663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158" y="5092995"/>
            <a:ext cx="11227982" cy="901404"/>
          </a:xfrm>
        </p:spPr>
        <p:txBody>
          <a:bodyPr/>
          <a:lstStyle/>
          <a:p>
            <a:pPr algn="ctr"/>
            <a:r>
              <a:rPr lang="en-US" b="1" dirty="0" smtClean="0"/>
              <a:t>Gather intel</a:t>
            </a:r>
            <a:endParaRPr lang="en-US" b="1" dirty="0"/>
          </a:p>
        </p:txBody>
      </p:sp>
      <p:sp>
        <p:nvSpPr>
          <p:cNvPr id="3" name="Content Placeholder 2"/>
          <p:cNvSpPr>
            <a:spLocks noGrp="1"/>
          </p:cNvSpPr>
          <p:nvPr>
            <p:ph idx="1"/>
          </p:nvPr>
        </p:nvSpPr>
        <p:spPr>
          <a:xfrm>
            <a:off x="712380" y="701749"/>
            <a:ext cx="10898373" cy="4348716"/>
          </a:xfrm>
        </p:spPr>
        <p:txBody>
          <a:bodyPr>
            <a:normAutofit/>
          </a:bodyPr>
          <a:lstStyle/>
          <a:p>
            <a:r>
              <a:rPr lang="en-US" dirty="0" smtClean="0">
                <a:solidFill>
                  <a:schemeClr val="tx1"/>
                </a:solidFill>
              </a:rPr>
              <a:t>The COVID-19 crisis can provide a unique glimpse into company culture. Take note of how leadership deals with this emergency and treats its employees by following the company on social media and watching for any media coverage. For instance, is the company allowing employees to work from home? Are they supporting workers in other creative ways? Did they lay off staff?</a:t>
            </a:r>
          </a:p>
          <a:p>
            <a:r>
              <a:rPr lang="en-US" dirty="0" smtClean="0">
                <a:solidFill>
                  <a:schemeClr val="tx1"/>
                </a:solidFill>
              </a:rPr>
              <a:t>Set up Google alerts for the companies you want to work for and listen to investor calls. When you do have a chance to interview, you will be able to demonstrate that you understand the concerns leadership has and the threats the company faces from the pandemic. You can mention what you  read and listened to and use your specific knowledge to drive home how you could help the company achieve its goals if hired. </a:t>
            </a:r>
            <a:endParaRPr lang="en-US" dirty="0">
              <a:solidFill>
                <a:schemeClr val="tx1"/>
              </a:solidFill>
            </a:endParaRPr>
          </a:p>
        </p:txBody>
      </p:sp>
    </p:spTree>
    <p:extLst>
      <p:ext uri="{BB962C8B-B14F-4D97-AF65-F5344CB8AC3E}">
        <p14:creationId xmlns:p14="http://schemas.microsoft.com/office/powerpoint/2010/main" val="1032703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1870" y="5465134"/>
            <a:ext cx="10728250" cy="529263"/>
          </a:xfrm>
        </p:spPr>
        <p:txBody>
          <a:bodyPr>
            <a:normAutofit fontScale="90000"/>
          </a:bodyPr>
          <a:lstStyle/>
          <a:p>
            <a:pPr algn="ctr"/>
            <a:r>
              <a:rPr lang="en-US" b="1" dirty="0" smtClean="0"/>
              <a:t>Use the time to reflect</a:t>
            </a:r>
            <a:endParaRPr lang="en-US" b="1" dirty="0"/>
          </a:p>
        </p:txBody>
      </p:sp>
      <p:sp>
        <p:nvSpPr>
          <p:cNvPr id="3" name="Content Placeholder 2"/>
          <p:cNvSpPr>
            <a:spLocks noGrp="1"/>
          </p:cNvSpPr>
          <p:nvPr>
            <p:ph idx="1"/>
          </p:nvPr>
        </p:nvSpPr>
        <p:spPr>
          <a:xfrm>
            <a:off x="244548" y="287079"/>
            <a:ext cx="11536325" cy="5061098"/>
          </a:xfrm>
        </p:spPr>
        <p:txBody>
          <a:bodyPr>
            <a:noAutofit/>
          </a:bodyPr>
          <a:lstStyle/>
          <a:p>
            <a:r>
              <a:rPr lang="en-US" dirty="0" smtClean="0">
                <a:solidFill>
                  <a:schemeClr val="tx1"/>
                </a:solidFill>
              </a:rPr>
              <a:t>Job seekers often jump at the first available opportunity or go into their search without fully considering what they want to do next. Take advantage  of the slowing job market by getting clarity about where you want to work  and the type of role and title you are seeking.</a:t>
            </a:r>
          </a:p>
          <a:p>
            <a:r>
              <a:rPr lang="en-US" dirty="0" smtClean="0">
                <a:solidFill>
                  <a:schemeClr val="tx1"/>
                </a:solidFill>
              </a:rPr>
              <a:t>Create a one-page document that lists your target industry, companies, job titles, and anything in particular you are looking for. It goes without saying that  you should apply to every posting you see that hits some or all of your criteria. But beyond job openings, you can also focus on which companies you want to work for and who you can reach out to at those companies. (The company might not have an open role yet but you can use your network to help you start making connections now.)</a:t>
            </a:r>
          </a:p>
          <a:p>
            <a:r>
              <a:rPr lang="en-US" dirty="0" smtClean="0">
                <a:solidFill>
                  <a:schemeClr val="tx1"/>
                </a:solidFill>
              </a:rPr>
              <a:t>Be prepared to think about your role more broadly and possible pivot to an adjacent position that would also make use of your experience and skills. For instance, you might have been targeting a marketing role, but with fewer people spending money, the company might be more inclined to hire someone for a communications role during this crisis. Play the long game , there is a lot of shifting going on right now.   </a:t>
            </a:r>
            <a:endParaRPr lang="en-US" dirty="0">
              <a:solidFill>
                <a:schemeClr val="tx1"/>
              </a:solidFill>
            </a:endParaRPr>
          </a:p>
        </p:txBody>
      </p:sp>
    </p:spTree>
    <p:extLst>
      <p:ext uri="{BB962C8B-B14F-4D97-AF65-F5344CB8AC3E}">
        <p14:creationId xmlns:p14="http://schemas.microsoft.com/office/powerpoint/2010/main" val="3834358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5305647"/>
            <a:ext cx="11366204" cy="688752"/>
          </a:xfrm>
        </p:spPr>
        <p:txBody>
          <a:bodyPr/>
          <a:lstStyle/>
          <a:p>
            <a:pPr algn="ctr"/>
            <a:r>
              <a:rPr lang="en-US" b="1" dirty="0" smtClean="0"/>
              <a:t>Boost your skills</a:t>
            </a:r>
            <a:endParaRPr lang="en-US" b="1" dirty="0"/>
          </a:p>
        </p:txBody>
      </p:sp>
      <p:sp>
        <p:nvSpPr>
          <p:cNvPr id="3" name="Content Placeholder 2"/>
          <p:cNvSpPr>
            <a:spLocks noGrp="1"/>
          </p:cNvSpPr>
          <p:nvPr>
            <p:ph idx="1"/>
          </p:nvPr>
        </p:nvSpPr>
        <p:spPr>
          <a:xfrm>
            <a:off x="265814" y="563526"/>
            <a:ext cx="11430000" cy="4625162"/>
          </a:xfrm>
        </p:spPr>
        <p:txBody>
          <a:bodyPr>
            <a:normAutofit fontScale="92500" lnSpcReduction="20000"/>
          </a:bodyPr>
          <a:lstStyle/>
          <a:p>
            <a:r>
              <a:rPr lang="en-US" dirty="0" smtClean="0">
                <a:solidFill>
                  <a:schemeClr val="tx1"/>
                </a:solidFill>
              </a:rPr>
              <a:t>Now is the perfect time to work on bolstering  your qualifications. Analyze job descriptions by listing each required skill and experience. Then consider whether you have that exact skill, if you have the skills but haven not used it in a few years, or if y9ou are lacking the skill entirely. Use that information to determine what you need to brush up on to make yourself an even better candidate when the job market picks up again.</a:t>
            </a:r>
          </a:p>
          <a:p>
            <a:r>
              <a:rPr lang="en-US" dirty="0" smtClean="0">
                <a:solidFill>
                  <a:schemeClr val="tx1"/>
                </a:solidFill>
              </a:rPr>
              <a:t>For instance, if you are applying for social media or marketing specialist positions, the listing will likely require experience with Google Analytics and Hootsuite. Being certified I either or both would make your resume stand out. </a:t>
            </a:r>
          </a:p>
          <a:p>
            <a:r>
              <a:rPr lang="en-US" dirty="0" smtClean="0">
                <a:solidFill>
                  <a:schemeClr val="tx1"/>
                </a:solidFill>
              </a:rPr>
              <a:t>There are plenty of free online course  including MOOCs (Massive Open Online Courses), </a:t>
            </a:r>
            <a:r>
              <a:rPr lang="en-US" dirty="0" smtClean="0">
                <a:solidFill>
                  <a:schemeClr val="tx1"/>
                </a:solidFill>
              </a:rPr>
              <a:t>EdX</a:t>
            </a:r>
            <a:r>
              <a:rPr lang="en-US" dirty="0" smtClean="0">
                <a:solidFill>
                  <a:schemeClr val="tx1"/>
                </a:solidFill>
              </a:rPr>
              <a:t> classes (featuring free courses from MIT and Harvard), and free Microsoft training and tutorials. </a:t>
            </a:r>
          </a:p>
          <a:p>
            <a:r>
              <a:rPr lang="en-US" dirty="0" smtClean="0">
                <a:solidFill>
                  <a:schemeClr val="tx1"/>
                </a:solidFill>
              </a:rPr>
              <a:t>If you are not sure where to start, check out these classes for digital marketing, coding, and data science. </a:t>
            </a:r>
          </a:p>
          <a:p>
            <a:r>
              <a:rPr lang="en-US" dirty="0" smtClean="0">
                <a:solidFill>
                  <a:schemeClr val="tx1"/>
                </a:solidFill>
              </a:rPr>
              <a:t>During an economic slowdown, it is important to focus on what you can control- improving your skills and reaching out to your network. You can lay the groundwork now so that when the crisis is over you have opened doors and rekindled relationships.</a:t>
            </a: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1323784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438186"/>
            <a:ext cx="10121320" cy="1556214"/>
          </a:xfrm>
        </p:spPr>
        <p:txBody>
          <a:bodyPr/>
          <a:lstStyle/>
          <a:p>
            <a:pPr algn="ctr"/>
            <a:r>
              <a:rPr lang="en-US" b="1" dirty="0"/>
              <a:t>How to impress employers: Build a career portfolio</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70595" y="839972"/>
            <a:ext cx="7737642" cy="38688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103201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5891</TotalTime>
  <Words>3806</Words>
  <Application>Microsoft Office PowerPoint</Application>
  <PresentationFormat>Custom</PresentationFormat>
  <Paragraphs>148</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Slice</vt:lpstr>
      <vt:lpstr>Strategies to optimize your job search</vt:lpstr>
      <vt:lpstr>SIX Job Search TIPS FOR THE CORONA Virus era</vt:lpstr>
      <vt:lpstr>Consider How Urgent your job search is</vt:lpstr>
      <vt:lpstr>Get comfortable networking online</vt:lpstr>
      <vt:lpstr>Stay in touch</vt:lpstr>
      <vt:lpstr>Gather intel</vt:lpstr>
      <vt:lpstr>Use the time to reflect</vt:lpstr>
      <vt:lpstr>Boost your skills</vt:lpstr>
      <vt:lpstr>How to impress employers: Build a career portfolio</vt:lpstr>
      <vt:lpstr>PowerPoint Presentation</vt:lpstr>
      <vt:lpstr> “Luck is what happens when preparation meets opportunity”. </vt:lpstr>
      <vt:lpstr>Keep your job search in perspective </vt:lpstr>
      <vt:lpstr> Be realistic: Finding a job takes time, energy, and resilience. </vt:lpstr>
      <vt:lpstr>Use your network</vt:lpstr>
      <vt:lpstr> Do your research. </vt:lpstr>
      <vt:lpstr>LinkedIn</vt:lpstr>
      <vt:lpstr>Professional Associations</vt:lpstr>
      <vt:lpstr>Corporate and Organization Websites</vt:lpstr>
      <vt:lpstr>Career Fairs</vt:lpstr>
      <vt:lpstr>Social Media</vt:lpstr>
      <vt:lpstr>Take in the whole picture</vt:lpstr>
      <vt:lpstr> Negotiating and accepting an offer </vt:lpstr>
      <vt:lpstr> For a successful job search, remember to:</vt:lpstr>
      <vt:lpstr>Organize your job search: </vt:lpstr>
      <vt:lpstr> How to organize your job search: </vt:lpstr>
      <vt:lpstr>PowerPoint Presentation</vt:lpstr>
    </vt:vector>
  </TitlesOfParts>
  <Company>CambridgeCollege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interview</dc:title>
  <dc:creator>Galatskaya, Irina</dc:creator>
  <cp:lastModifiedBy>Irina Galatskaya</cp:lastModifiedBy>
  <cp:revision>172</cp:revision>
  <dcterms:created xsi:type="dcterms:W3CDTF">2019-05-01T15:38:34Z</dcterms:created>
  <dcterms:modified xsi:type="dcterms:W3CDTF">2020-11-22T18:36:14Z</dcterms:modified>
</cp:coreProperties>
</file>